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70" r:id="rId5"/>
    <p:sldId id="271" r:id="rId6"/>
    <p:sldId id="272" r:id="rId7"/>
    <p:sldId id="273" r:id="rId8"/>
    <p:sldId id="274" r:id="rId9"/>
    <p:sldId id="275" r:id="rId10"/>
    <p:sldId id="276" r:id="rId11"/>
    <p:sldId id="283" r:id="rId12"/>
    <p:sldId id="277" r:id="rId13"/>
    <p:sldId id="284" r:id="rId14"/>
    <p:sldId id="278" r:id="rId15"/>
    <p:sldId id="261" r:id="rId16"/>
    <p:sldId id="269" r:id="rId17"/>
    <p:sldId id="279" r:id="rId18"/>
    <p:sldId id="280" r:id="rId19"/>
    <p:sldId id="285" r:id="rId20"/>
    <p:sldId id="282" r:id="rId21"/>
    <p:sldId id="26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5614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944" y="3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layout/>
      <c:overlay val="0"/>
    </c:title>
    <c:autoTitleDeleted val="0"/>
    <c:plotArea>
      <c:layout/>
      <c:pieChart>
        <c:varyColors val="1"/>
        <c:ser>
          <c:idx val="0"/>
          <c:order val="0"/>
          <c:tx>
            <c:strRef>
              <c:f>Sheet1!$B$1</c:f>
              <c:strCache>
                <c:ptCount val="1"/>
                <c:pt idx="0">
                  <c:v>No. of BTR</c:v>
                </c:pt>
              </c:strCache>
            </c:strRef>
          </c:tx>
          <c:explosion val="25"/>
          <c:dLbls>
            <c:dLbl>
              <c:idx val="0"/>
              <c:layout/>
              <c:tx>
                <c:rich>
                  <a:bodyPr/>
                  <a:lstStyle/>
                  <a:p>
                    <a:r>
                      <a:rPr lang="en-US"/>
                      <a:t>Circulation
</a:t>
                    </a:r>
                    <a:r>
                      <a:rPr lang="en-US" smtClean="0"/>
                      <a:t>62.5%</a:t>
                    </a:r>
                    <a:endParaRPr lang="en-US"/>
                  </a:p>
                </c:rich>
              </c:tx>
              <c:showLegendKey val="0"/>
              <c:showVal val="0"/>
              <c:showCatName val="1"/>
              <c:showSerName val="0"/>
              <c:showPercent val="1"/>
              <c:showBubbleSize val="0"/>
            </c:dLbl>
            <c:dLbl>
              <c:idx val="1"/>
              <c:layout/>
              <c:tx>
                <c:rich>
                  <a:bodyPr/>
                  <a:lstStyle/>
                  <a:p>
                    <a:r>
                      <a:rPr lang="en-US" sz="1700" dirty="0"/>
                      <a:t>Bonus, </a:t>
                    </a:r>
                    <a:r>
                      <a:rPr lang="en-US" sz="1700" dirty="0" err="1"/>
                      <a:t>Sponsor</a:t>
                    </a:r>
                    <a:r>
                      <a:rPr lang="en-US" sz="1700" dirty="0" err="1" smtClean="0"/>
                      <a:t>,Etc</a:t>
                    </a:r>
                    <a:r>
                      <a:rPr lang="en-US" sz="1700" dirty="0"/>
                      <a:t>
25%</a:t>
                    </a:r>
                  </a:p>
                </c:rich>
              </c:tx>
              <c:showLegendKey val="0"/>
              <c:showVal val="0"/>
              <c:showCatName val="1"/>
              <c:showSerName val="0"/>
              <c:showPercent val="1"/>
              <c:showBubbleSize val="0"/>
            </c:dLbl>
            <c:dLbl>
              <c:idx val="3"/>
              <c:layout/>
              <c:tx>
                <c:rich>
                  <a:bodyPr/>
                  <a:lstStyle/>
                  <a:p>
                    <a:r>
                      <a:rPr lang="en-US"/>
                      <a:t>Charity
</a:t>
                    </a:r>
                    <a:r>
                      <a:rPr lang="en-US" smtClean="0"/>
                      <a:t>2.5%</a:t>
                    </a:r>
                    <a:endParaRPr lang="en-US"/>
                  </a:p>
                </c:rich>
              </c:tx>
              <c:showLegendKey val="0"/>
              <c:showVal val="0"/>
              <c:showCatName val="1"/>
              <c:showSerName val="0"/>
              <c:showPercent val="1"/>
              <c:showBubbleSize val="0"/>
            </c:dLbl>
            <c:showLegendKey val="0"/>
            <c:showVal val="0"/>
            <c:showCatName val="1"/>
            <c:showSerName val="0"/>
            <c:showPercent val="1"/>
            <c:showBubbleSize val="0"/>
            <c:showLeaderLines val="1"/>
          </c:dLbls>
          <c:cat>
            <c:strRef>
              <c:f>Sheet1!$A$2:$A$5</c:f>
              <c:strCache>
                <c:ptCount val="4"/>
                <c:pt idx="0">
                  <c:v>Circulation</c:v>
                </c:pt>
                <c:pt idx="1">
                  <c:v>Bonus, Sponsor,Etc</c:v>
                </c:pt>
                <c:pt idx="2">
                  <c:v>Promoters &amp; Directors</c:v>
                </c:pt>
                <c:pt idx="3">
                  <c:v>Charity</c:v>
                </c:pt>
              </c:strCache>
            </c:strRef>
          </c:cat>
          <c:val>
            <c:numRef>
              <c:f>Sheet1!$B$2:$B$5</c:f>
              <c:numCache>
                <c:formatCode>General</c:formatCode>
                <c:ptCount val="4"/>
                <c:pt idx="0">
                  <c:v>3.4375E8</c:v>
                </c:pt>
                <c:pt idx="1">
                  <c:v>1.375E8</c:v>
                </c:pt>
                <c:pt idx="2">
                  <c:v>5.5E7</c:v>
                </c:pt>
                <c:pt idx="3">
                  <c:v>1.375E7</c:v>
                </c:pt>
              </c:numCache>
            </c:numRef>
          </c:val>
        </c:ser>
        <c:ser>
          <c:idx val="1"/>
          <c:order val="1"/>
          <c:tx>
            <c:strRef>
              <c:f>Sheet1!$C$1</c:f>
              <c:strCache>
                <c:ptCount val="1"/>
                <c:pt idx="0">
                  <c:v>Percentage</c:v>
                </c:pt>
              </c:strCache>
            </c:strRef>
          </c:tx>
          <c:explosion val="25"/>
          <c:dLbls>
            <c:showLegendKey val="0"/>
            <c:showVal val="0"/>
            <c:showCatName val="1"/>
            <c:showSerName val="0"/>
            <c:showPercent val="1"/>
            <c:showBubbleSize val="0"/>
            <c:showLeaderLines val="1"/>
          </c:dLbls>
          <c:cat>
            <c:strRef>
              <c:f>Sheet1!$A$2:$A$5</c:f>
              <c:strCache>
                <c:ptCount val="4"/>
                <c:pt idx="0">
                  <c:v>Circulation</c:v>
                </c:pt>
                <c:pt idx="1">
                  <c:v>Bonus, Sponsor,Etc</c:v>
                </c:pt>
                <c:pt idx="2">
                  <c:v>Promoters &amp; Directors</c:v>
                </c:pt>
                <c:pt idx="3">
                  <c:v>Charity</c:v>
                </c:pt>
              </c:strCache>
            </c:strRef>
          </c:cat>
          <c:val>
            <c:numRef>
              <c:f>Sheet1!$C$2:$C$5</c:f>
              <c:numCache>
                <c:formatCode>0%</c:formatCode>
                <c:ptCount val="4"/>
                <c:pt idx="0" formatCode="0.00%">
                  <c:v>0.625</c:v>
                </c:pt>
                <c:pt idx="1">
                  <c:v>0.25</c:v>
                </c:pt>
                <c:pt idx="2">
                  <c:v>0.1</c:v>
                </c:pt>
                <c:pt idx="3" formatCode="0.00%">
                  <c:v>0.025</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No. of BTR</c:v>
                </c:pt>
              </c:strCache>
            </c:strRef>
          </c:tx>
          <c:dLbls>
            <c:showLegendKey val="0"/>
            <c:showVal val="1"/>
            <c:showCatName val="1"/>
            <c:showSerName val="0"/>
            <c:showPercent val="0"/>
            <c:showBubbleSize val="0"/>
            <c:showLeaderLines val="1"/>
          </c:dLbls>
          <c:cat>
            <c:strRef>
              <c:f>Sheet1!$A$2:$A$3</c:f>
              <c:strCache>
                <c:ptCount val="2"/>
                <c:pt idx="0">
                  <c:v>ICO (30%)</c:v>
                </c:pt>
                <c:pt idx="1">
                  <c:v>MLM (70%)</c:v>
                </c:pt>
              </c:strCache>
            </c:strRef>
          </c:cat>
          <c:val>
            <c:numRef>
              <c:f>Sheet1!$B$2:$B$3</c:f>
              <c:numCache>
                <c:formatCode>0</c:formatCode>
                <c:ptCount val="2"/>
                <c:pt idx="0">
                  <c:v>1.03125E8</c:v>
                </c:pt>
                <c:pt idx="1">
                  <c:v>2.40625E8</c:v>
                </c:pt>
              </c:numCache>
            </c:numRef>
          </c:val>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x-none"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17/09/17</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x-none"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17/09/17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x-none"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17/09/17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x-none"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17/09/17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17/09/17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x-none"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17/09/17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x-none"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17/09/17</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x-none"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x-none"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17/09/17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x-none"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17/09/17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x-none"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17/09/17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x-none"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17/09/17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x-none"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17/09/17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x-none"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17/09/17</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x-none"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x-none"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17/09/17</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x-none"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x-none"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17/09/17</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x-none"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x-none"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x-none"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17/09/17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x-none"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17/09/17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x-none"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17/09/17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x-none"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17/09/17</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bitether.org"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chart" Target="../charts/char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chart" Target="../charts/char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600" b="1" dirty="0" smtClean="0"/>
              <a:t>Bitether (BTR)</a:t>
            </a:r>
            <a:endParaRPr lang="en-US" sz="5600" b="1" dirty="0"/>
          </a:p>
        </p:txBody>
      </p:sp>
      <p:sp>
        <p:nvSpPr>
          <p:cNvPr id="3" name="Subtitle 2"/>
          <p:cNvSpPr>
            <a:spLocks noGrp="1"/>
          </p:cNvSpPr>
          <p:nvPr>
            <p:ph type="subTitle" idx="1"/>
          </p:nvPr>
        </p:nvSpPr>
        <p:spPr>
          <a:xfrm>
            <a:off x="2882900" y="5257800"/>
            <a:ext cx="6261100" cy="621792"/>
          </a:xfrm>
        </p:spPr>
        <p:txBody>
          <a:bodyPr>
            <a:noAutofit/>
          </a:bodyPr>
          <a:lstStyle/>
          <a:p>
            <a:r>
              <a:rPr lang="en-US" sz="1800" b="1" dirty="0" smtClean="0">
                <a:solidFill>
                  <a:srgbClr val="356143"/>
                </a:solidFill>
              </a:rPr>
              <a:t>Innovation to </a:t>
            </a:r>
            <a:r>
              <a:rPr lang="en-US" sz="1800" b="1" dirty="0">
                <a:solidFill>
                  <a:srgbClr val="356143"/>
                </a:solidFill>
              </a:rPr>
              <a:t>S</a:t>
            </a:r>
            <a:r>
              <a:rPr lang="en-US" sz="1800" b="1" dirty="0" smtClean="0">
                <a:solidFill>
                  <a:srgbClr val="356143"/>
                </a:solidFill>
              </a:rPr>
              <a:t>ecure </a:t>
            </a:r>
            <a:r>
              <a:rPr lang="en-US" sz="1800" b="1" dirty="0">
                <a:solidFill>
                  <a:srgbClr val="356143"/>
                </a:solidFill>
              </a:rPr>
              <a:t>Y</a:t>
            </a:r>
            <a:r>
              <a:rPr lang="en-US" sz="1800" b="1" dirty="0" smtClean="0">
                <a:solidFill>
                  <a:srgbClr val="356143"/>
                </a:solidFill>
              </a:rPr>
              <a:t>our </a:t>
            </a:r>
            <a:r>
              <a:rPr lang="en-US" sz="1800" b="1" dirty="0">
                <a:solidFill>
                  <a:srgbClr val="356143"/>
                </a:solidFill>
              </a:rPr>
              <a:t>F</a:t>
            </a:r>
            <a:r>
              <a:rPr lang="en-US" sz="1800" b="1" dirty="0" smtClean="0">
                <a:solidFill>
                  <a:srgbClr val="356143"/>
                </a:solidFill>
              </a:rPr>
              <a:t>inancial Transactions</a:t>
            </a:r>
            <a:r>
              <a:rPr lang="mr-IN" sz="1800" b="1" dirty="0" smtClean="0">
                <a:solidFill>
                  <a:srgbClr val="356143"/>
                </a:solidFill>
              </a:rPr>
              <a:t>….!!!</a:t>
            </a:r>
            <a:endParaRPr lang="en-US" sz="1800" b="1" dirty="0">
              <a:solidFill>
                <a:srgbClr val="356143"/>
              </a:solidFill>
            </a:endParaRPr>
          </a:p>
        </p:txBody>
      </p:sp>
      <p:pic>
        <p:nvPicPr>
          <p:cNvPr id="5" name="Picture 4" descr="BTR logo with tag.png"/>
          <p:cNvPicPr>
            <a:picLocks noChangeAspect="1"/>
          </p:cNvPicPr>
          <p:nvPr/>
        </p:nvPicPr>
        <p:blipFill rotWithShape="1">
          <a:blip r:embed="rId2">
            <a:extLst>
              <a:ext uri="{28A0092B-C50C-407E-A947-70E740481C1C}">
                <a14:useLocalDpi xmlns:a14="http://schemas.microsoft.com/office/drawing/2010/main" val="0"/>
              </a:ext>
            </a:extLst>
          </a:blip>
          <a:srcRect l="10164" t="9646" r="9725" b="14266"/>
          <a:stretch/>
        </p:blipFill>
        <p:spPr>
          <a:xfrm>
            <a:off x="4500646" y="635030"/>
            <a:ext cx="3145260" cy="3141022"/>
          </a:xfrm>
          <a:prstGeom prst="rect">
            <a:avLst/>
          </a:prstGeom>
        </p:spPr>
      </p:pic>
    </p:spTree>
    <p:extLst>
      <p:ext uri="{BB962C8B-B14F-4D97-AF65-F5344CB8AC3E}">
        <p14:creationId xmlns:p14="http://schemas.microsoft.com/office/powerpoint/2010/main" val="47756969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ICO Phases</a:t>
            </a:r>
            <a:endParaRPr lang="en-US" sz="4000" b="1" dirty="0"/>
          </a:p>
        </p:txBody>
      </p:sp>
      <p:pic>
        <p:nvPicPr>
          <p:cNvPr id="4" name="Content Placeholder 3" descr="BTR logo with tag.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252" t="9782" r="10075" b="14633"/>
          <a:stretch/>
        </p:blipFill>
        <p:spPr>
          <a:xfrm>
            <a:off x="7338071" y="383663"/>
            <a:ext cx="1405776" cy="1402359"/>
          </a:xfrm>
        </p:spPr>
      </p:pic>
      <p:sp>
        <p:nvSpPr>
          <p:cNvPr id="8" name="TextBox 7"/>
          <p:cNvSpPr txBox="1"/>
          <p:nvPr/>
        </p:nvSpPr>
        <p:spPr>
          <a:xfrm>
            <a:off x="714323" y="2104614"/>
            <a:ext cx="7473939" cy="4247317"/>
          </a:xfrm>
          <a:prstGeom prst="rect">
            <a:avLst/>
          </a:prstGeom>
          <a:noFill/>
        </p:spPr>
        <p:txBody>
          <a:bodyPr wrap="square" rtlCol="0">
            <a:spAutoFit/>
          </a:bodyPr>
          <a:lstStyle/>
          <a:p>
            <a:r>
              <a:rPr lang="en-US" b="1" dirty="0" smtClean="0"/>
              <a:t>We have kept the distribution of BTR </a:t>
            </a:r>
            <a:r>
              <a:rPr lang="en-US" b="1" smtClean="0"/>
              <a:t>in three </a:t>
            </a:r>
            <a:r>
              <a:rPr lang="en-US" b="1" dirty="0" smtClean="0"/>
              <a:t>unique phases as follow:</a:t>
            </a:r>
          </a:p>
          <a:p>
            <a:endParaRPr lang="en-US" b="1" dirty="0" smtClean="0"/>
          </a:p>
          <a:p>
            <a:pPr marL="285750" indent="-285750">
              <a:buFont typeface="Wingdings" charset="2"/>
              <a:buChar char="ü"/>
            </a:pPr>
            <a:r>
              <a:rPr lang="en-US" b="1" dirty="0" smtClean="0"/>
              <a:t>Phase </a:t>
            </a:r>
            <a:r>
              <a:rPr lang="mr-IN" b="1" dirty="0" smtClean="0"/>
              <a:t>–</a:t>
            </a:r>
            <a:r>
              <a:rPr lang="en-US" b="1" dirty="0" smtClean="0"/>
              <a:t> I (Cold Constant Phase): In the first phase of ICO, the rate of BTR will be $0.01 constant for the period of 30 days from ICO Opening Date.</a:t>
            </a:r>
          </a:p>
          <a:p>
            <a:endParaRPr lang="en-US" b="1" dirty="0" smtClean="0"/>
          </a:p>
          <a:p>
            <a:pPr marL="285750" indent="-285750">
              <a:buFont typeface="Wingdings" charset="2"/>
              <a:buChar char="ü"/>
            </a:pPr>
            <a:r>
              <a:rPr lang="en-US" b="1" dirty="0" smtClean="0"/>
              <a:t>Phase </a:t>
            </a:r>
            <a:r>
              <a:rPr lang="mr-IN" b="1" dirty="0" smtClean="0"/>
              <a:t>–</a:t>
            </a:r>
            <a:r>
              <a:rPr lang="en-US" b="1" dirty="0" smtClean="0"/>
              <a:t> II (Hot Growing Phase): In the second phase of ICO, the rate of BTR will increase gradually as per the demand increases for the period of next 100 days till the listing of BTR on exchange.</a:t>
            </a:r>
          </a:p>
          <a:p>
            <a:pPr marL="285750" indent="-285750">
              <a:buFont typeface="Wingdings" charset="2"/>
              <a:buChar char="ü"/>
            </a:pPr>
            <a:endParaRPr lang="en-US" b="1" dirty="0"/>
          </a:p>
          <a:p>
            <a:pPr marL="285750" indent="-285750">
              <a:buFont typeface="Wingdings" charset="2"/>
              <a:buChar char="ü"/>
            </a:pPr>
            <a:r>
              <a:rPr lang="en-US" b="1" dirty="0" smtClean="0"/>
              <a:t>Phase </a:t>
            </a:r>
            <a:r>
              <a:rPr lang="mr-IN" b="1" dirty="0" smtClean="0"/>
              <a:t>–</a:t>
            </a:r>
            <a:r>
              <a:rPr lang="en-US" b="1" dirty="0" smtClean="0"/>
              <a:t> III (Variable Trading Phase): In the third phase of ICO, the BTR token will be listed in private or International Exchange, So, the rate of BTR will depend on the trading scenario.</a:t>
            </a:r>
          </a:p>
        </p:txBody>
      </p:sp>
    </p:spTree>
    <p:extLst>
      <p:ext uri="{BB962C8B-B14F-4D97-AF65-F5344CB8AC3E}">
        <p14:creationId xmlns:p14="http://schemas.microsoft.com/office/powerpoint/2010/main" val="328217563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Investment Bonus </a:t>
            </a:r>
            <a:endParaRPr lang="en-US" sz="4000" b="1" dirty="0"/>
          </a:p>
        </p:txBody>
      </p:sp>
      <p:pic>
        <p:nvPicPr>
          <p:cNvPr id="4" name="Content Placeholder 3" descr="BTR logo with tag.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252" t="9782" r="10075" b="14633"/>
          <a:stretch/>
        </p:blipFill>
        <p:spPr>
          <a:xfrm>
            <a:off x="7338071" y="383663"/>
            <a:ext cx="1405776" cy="1402359"/>
          </a:xfrm>
        </p:spPr>
      </p:pic>
      <p:sp>
        <p:nvSpPr>
          <p:cNvPr id="8" name="TextBox 7"/>
          <p:cNvSpPr txBox="1"/>
          <p:nvPr/>
        </p:nvSpPr>
        <p:spPr>
          <a:xfrm>
            <a:off x="714323" y="2447514"/>
            <a:ext cx="7473939" cy="4154983"/>
          </a:xfrm>
          <a:prstGeom prst="rect">
            <a:avLst/>
          </a:prstGeom>
          <a:noFill/>
        </p:spPr>
        <p:txBody>
          <a:bodyPr wrap="square" rtlCol="0">
            <a:spAutoFit/>
          </a:bodyPr>
          <a:lstStyle/>
          <a:p>
            <a:r>
              <a:rPr lang="x-none" sz="2200" b="1" dirty="0" smtClean="0"/>
              <a:t>Based on the early entry into the ICO of BTR, we offer different bonus slabs for Investors:</a:t>
            </a:r>
          </a:p>
          <a:p>
            <a:endParaRPr lang="x-none" sz="2200" b="1" dirty="0"/>
          </a:p>
          <a:p>
            <a:endParaRPr lang="x-none" sz="2200" b="1" dirty="0" smtClean="0"/>
          </a:p>
          <a:p>
            <a:endParaRPr lang="x-none" sz="2200" b="1" dirty="0"/>
          </a:p>
          <a:p>
            <a:endParaRPr lang="x-none" sz="2200" b="1" dirty="0" smtClean="0"/>
          </a:p>
          <a:p>
            <a:endParaRPr lang="x-none" sz="2200" b="1" dirty="0"/>
          </a:p>
          <a:p>
            <a:endParaRPr lang="x-none" sz="2200" b="1" dirty="0" smtClean="0"/>
          </a:p>
          <a:p>
            <a:endParaRPr lang="x-none" sz="2200" b="1" dirty="0"/>
          </a:p>
          <a:p>
            <a:endParaRPr lang="x-none" sz="2200" b="1" dirty="0" smtClean="0"/>
          </a:p>
          <a:p>
            <a:endParaRPr lang="x-none" sz="2200" b="1" dirty="0"/>
          </a:p>
          <a:p>
            <a:r>
              <a:rPr lang="x-none" sz="2200" b="1" dirty="0" smtClean="0"/>
              <a:t>* No Bonus will be given after the launch of BTR</a:t>
            </a:r>
          </a:p>
        </p:txBody>
      </p:sp>
      <p:graphicFrame>
        <p:nvGraphicFramePr>
          <p:cNvPr id="3" name="Table 2"/>
          <p:cNvGraphicFramePr>
            <a:graphicFrameLocks noGrp="1"/>
          </p:cNvGraphicFramePr>
          <p:nvPr>
            <p:extLst>
              <p:ext uri="{D42A27DB-BD31-4B8C-83A1-F6EECF244321}">
                <p14:modId xmlns:p14="http://schemas.microsoft.com/office/powerpoint/2010/main" val="2512476108"/>
              </p:ext>
            </p:extLst>
          </p:nvPr>
        </p:nvGraphicFramePr>
        <p:xfrm>
          <a:off x="1524000" y="3657600"/>
          <a:ext cx="6096000" cy="185420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dirty="0" smtClean="0"/>
                        <a:t>Days from</a:t>
                      </a:r>
                      <a:r>
                        <a:rPr lang="en-US" baseline="0" dirty="0" smtClean="0"/>
                        <a:t> ICO Opening</a:t>
                      </a:r>
                      <a:endParaRPr lang="en-US" dirty="0"/>
                    </a:p>
                  </a:txBody>
                  <a:tcPr/>
                </a:tc>
                <a:tc>
                  <a:txBody>
                    <a:bodyPr/>
                    <a:lstStyle/>
                    <a:p>
                      <a:r>
                        <a:rPr lang="en-US" dirty="0" smtClean="0"/>
                        <a:t>Bonus</a:t>
                      </a:r>
                      <a:r>
                        <a:rPr lang="en-US" baseline="0" dirty="0" smtClean="0"/>
                        <a:t> (%)</a:t>
                      </a:r>
                      <a:endParaRPr lang="en-US" dirty="0"/>
                    </a:p>
                  </a:txBody>
                  <a:tcPr/>
                </a:tc>
              </a:tr>
              <a:tr h="370840">
                <a:tc>
                  <a:txBody>
                    <a:bodyPr/>
                    <a:lstStyle/>
                    <a:p>
                      <a:r>
                        <a:rPr lang="en-US" dirty="0" smtClean="0"/>
                        <a:t>18</a:t>
                      </a:r>
                      <a:r>
                        <a:rPr lang="en-US" baseline="30000" dirty="0" smtClean="0"/>
                        <a:t>th</a:t>
                      </a:r>
                      <a:r>
                        <a:rPr lang="en-US" baseline="0" dirty="0" smtClean="0"/>
                        <a:t> Sept 17 </a:t>
                      </a:r>
                      <a:r>
                        <a:rPr lang="mr-IN" baseline="0" dirty="0" smtClean="0"/>
                        <a:t>–</a:t>
                      </a:r>
                      <a:r>
                        <a:rPr lang="en-US" baseline="0" dirty="0" smtClean="0"/>
                        <a:t> 17</a:t>
                      </a:r>
                      <a:r>
                        <a:rPr lang="en-US" baseline="30000" dirty="0" smtClean="0"/>
                        <a:t>th</a:t>
                      </a:r>
                      <a:r>
                        <a:rPr lang="en-US" baseline="0" dirty="0" smtClean="0"/>
                        <a:t> Oct. 17</a:t>
                      </a:r>
                      <a:endParaRPr lang="en-US" dirty="0"/>
                    </a:p>
                  </a:txBody>
                  <a:tcPr/>
                </a:tc>
                <a:tc>
                  <a:txBody>
                    <a:bodyPr/>
                    <a:lstStyle/>
                    <a:p>
                      <a:r>
                        <a:rPr lang="en-US" dirty="0" smtClean="0"/>
                        <a:t>20%</a:t>
                      </a:r>
                      <a:endParaRPr lang="en-US" dirty="0"/>
                    </a:p>
                  </a:txBody>
                  <a:tcPr/>
                </a:tc>
              </a:tr>
              <a:tr h="370840">
                <a:tc>
                  <a:txBody>
                    <a:bodyPr/>
                    <a:lstStyle/>
                    <a:p>
                      <a:r>
                        <a:rPr lang="en-US" dirty="0" smtClean="0"/>
                        <a:t>18</a:t>
                      </a:r>
                      <a:r>
                        <a:rPr lang="en-US" baseline="30000" dirty="0" smtClean="0"/>
                        <a:t>th</a:t>
                      </a:r>
                      <a:r>
                        <a:rPr lang="en-US" baseline="0" dirty="0" smtClean="0"/>
                        <a:t> Oct. 17 </a:t>
                      </a:r>
                      <a:r>
                        <a:rPr lang="mr-IN" baseline="0" dirty="0" smtClean="0"/>
                        <a:t>–</a:t>
                      </a:r>
                      <a:r>
                        <a:rPr lang="en-US" baseline="0" dirty="0" smtClean="0"/>
                        <a:t> 17</a:t>
                      </a:r>
                      <a:r>
                        <a:rPr lang="en-US" baseline="30000" dirty="0" smtClean="0"/>
                        <a:t>th</a:t>
                      </a:r>
                      <a:r>
                        <a:rPr lang="en-US" baseline="0" dirty="0" smtClean="0"/>
                        <a:t> Nov. 17</a:t>
                      </a:r>
                      <a:endParaRPr lang="en-US" dirty="0"/>
                    </a:p>
                  </a:txBody>
                  <a:tcPr/>
                </a:tc>
                <a:tc>
                  <a:txBody>
                    <a:bodyPr/>
                    <a:lstStyle/>
                    <a:p>
                      <a:r>
                        <a:rPr lang="en-US" dirty="0" smtClean="0"/>
                        <a:t>15%</a:t>
                      </a:r>
                      <a:endParaRPr lang="en-US" dirty="0"/>
                    </a:p>
                  </a:txBody>
                  <a:tcPr/>
                </a:tc>
              </a:tr>
              <a:tr h="370840">
                <a:tc>
                  <a:txBody>
                    <a:bodyPr/>
                    <a:lstStyle/>
                    <a:p>
                      <a:r>
                        <a:rPr lang="x-none" dirty="0" smtClean="0"/>
                        <a:t>18</a:t>
                      </a:r>
                      <a:r>
                        <a:rPr lang="x-none" baseline="30000" dirty="0" smtClean="0"/>
                        <a:t>th</a:t>
                      </a:r>
                      <a:r>
                        <a:rPr lang="x-none" dirty="0" smtClean="0"/>
                        <a:t> Nov. 17 </a:t>
                      </a:r>
                      <a:r>
                        <a:rPr lang="mr-IN" dirty="0" smtClean="0"/>
                        <a:t>–</a:t>
                      </a:r>
                      <a:r>
                        <a:rPr lang="x-none" dirty="0" smtClean="0"/>
                        <a:t> 17</a:t>
                      </a:r>
                      <a:r>
                        <a:rPr lang="x-none" baseline="30000" dirty="0" smtClean="0"/>
                        <a:t>th</a:t>
                      </a:r>
                      <a:r>
                        <a:rPr lang="x-none" baseline="0" dirty="0" smtClean="0"/>
                        <a:t> Dec. 17</a:t>
                      </a:r>
                      <a:endParaRPr lang="en-US" dirty="0"/>
                    </a:p>
                  </a:txBody>
                  <a:tcPr/>
                </a:tc>
                <a:tc>
                  <a:txBody>
                    <a:bodyPr/>
                    <a:lstStyle/>
                    <a:p>
                      <a:r>
                        <a:rPr lang="en-US" dirty="0" smtClean="0"/>
                        <a:t>10%</a:t>
                      </a:r>
                      <a:endParaRPr lang="en-US" dirty="0"/>
                    </a:p>
                  </a:txBody>
                  <a:tcPr/>
                </a:tc>
              </a:tr>
              <a:tr h="370840">
                <a:tc>
                  <a:txBody>
                    <a:bodyPr/>
                    <a:lstStyle/>
                    <a:p>
                      <a:r>
                        <a:rPr lang="x-none" dirty="0" smtClean="0"/>
                        <a:t>18</a:t>
                      </a:r>
                      <a:r>
                        <a:rPr lang="x-none" baseline="30000" dirty="0" smtClean="0"/>
                        <a:t>th</a:t>
                      </a:r>
                      <a:r>
                        <a:rPr lang="x-none" dirty="0" smtClean="0"/>
                        <a:t> Dec</a:t>
                      </a:r>
                      <a:r>
                        <a:rPr lang="x-none" baseline="0" dirty="0" smtClean="0"/>
                        <a:t>. 17 </a:t>
                      </a:r>
                      <a:r>
                        <a:rPr lang="mr-IN" baseline="0" dirty="0" smtClean="0"/>
                        <a:t>–</a:t>
                      </a:r>
                      <a:r>
                        <a:rPr lang="x-none" baseline="0" dirty="0" smtClean="0"/>
                        <a:t> 27</a:t>
                      </a:r>
                      <a:r>
                        <a:rPr lang="x-none" baseline="30000" dirty="0" smtClean="0"/>
                        <a:t>th</a:t>
                      </a:r>
                      <a:r>
                        <a:rPr lang="x-none" baseline="0" dirty="0" smtClean="0"/>
                        <a:t> Jan. 18</a:t>
                      </a:r>
                      <a:endParaRPr lang="en-US" baseline="30000" dirty="0"/>
                    </a:p>
                  </a:txBody>
                  <a:tcPr/>
                </a:tc>
                <a:tc>
                  <a:txBody>
                    <a:bodyPr/>
                    <a:lstStyle/>
                    <a:p>
                      <a:r>
                        <a:rPr lang="en-US" dirty="0" smtClean="0"/>
                        <a:t>5%</a:t>
                      </a:r>
                      <a:endParaRPr lang="en-US" dirty="0"/>
                    </a:p>
                  </a:txBody>
                  <a:tcPr/>
                </a:tc>
              </a:tr>
            </a:tbl>
          </a:graphicData>
        </a:graphic>
      </p:graphicFrame>
    </p:spTree>
    <p:extLst>
      <p:ext uri="{BB962C8B-B14F-4D97-AF65-F5344CB8AC3E}">
        <p14:creationId xmlns:p14="http://schemas.microsoft.com/office/powerpoint/2010/main" val="397948131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Listing of BTR</a:t>
            </a:r>
            <a:endParaRPr lang="en-US" sz="4000" b="1" dirty="0"/>
          </a:p>
        </p:txBody>
      </p:sp>
      <p:pic>
        <p:nvPicPr>
          <p:cNvPr id="4" name="Content Placeholder 3" descr="BTR logo with tag.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252" t="9782" r="10075" b="14633"/>
          <a:stretch/>
        </p:blipFill>
        <p:spPr>
          <a:xfrm>
            <a:off x="7338071" y="383663"/>
            <a:ext cx="1405776" cy="1402359"/>
          </a:xfrm>
        </p:spPr>
      </p:pic>
      <p:sp>
        <p:nvSpPr>
          <p:cNvPr id="8" name="TextBox 7"/>
          <p:cNvSpPr txBox="1"/>
          <p:nvPr/>
        </p:nvSpPr>
        <p:spPr>
          <a:xfrm>
            <a:off x="714323" y="2447514"/>
            <a:ext cx="7473939" cy="2369880"/>
          </a:xfrm>
          <a:prstGeom prst="rect">
            <a:avLst/>
          </a:prstGeom>
          <a:noFill/>
        </p:spPr>
        <p:txBody>
          <a:bodyPr wrap="square" rtlCol="0">
            <a:spAutoFit/>
          </a:bodyPr>
          <a:lstStyle/>
          <a:p>
            <a:r>
              <a:rPr lang="x-none" sz="2000" b="1" dirty="0" smtClean="0"/>
              <a:t>Firstly, after the period of 130 days of ICO, the listing of BTR will be on the company’s private exchange i.e.</a:t>
            </a:r>
          </a:p>
          <a:p>
            <a:endParaRPr lang="x-none" b="1" dirty="0"/>
          </a:p>
          <a:p>
            <a:endParaRPr lang="x-none" b="1" dirty="0" smtClean="0"/>
          </a:p>
          <a:p>
            <a:endParaRPr lang="x-none" b="1" dirty="0"/>
          </a:p>
          <a:p>
            <a:endParaRPr lang="x-none" b="1" dirty="0" smtClean="0"/>
          </a:p>
          <a:p>
            <a:pPr algn="ctr"/>
            <a:r>
              <a:rPr lang="x-none" sz="3600" b="1" dirty="0" smtClean="0">
                <a:solidFill>
                  <a:schemeClr val="accent1"/>
                </a:solidFill>
              </a:rPr>
              <a:t>www.bittrexchange.com</a:t>
            </a:r>
            <a:r>
              <a:rPr lang="x-none" b="1" dirty="0" smtClean="0"/>
              <a:t> </a:t>
            </a:r>
            <a:endParaRPr lang="x-none" b="1" dirty="0"/>
          </a:p>
        </p:txBody>
      </p:sp>
    </p:spTree>
    <p:extLst>
      <p:ext uri="{BB962C8B-B14F-4D97-AF65-F5344CB8AC3E}">
        <p14:creationId xmlns:p14="http://schemas.microsoft.com/office/powerpoint/2010/main" val="328217563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Listing of BTR</a:t>
            </a:r>
            <a:endParaRPr lang="en-US" sz="4000" b="1" dirty="0"/>
          </a:p>
        </p:txBody>
      </p:sp>
      <p:pic>
        <p:nvPicPr>
          <p:cNvPr id="4" name="Content Placeholder 3" descr="BTR logo with tag.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252" t="9782" r="10075" b="14633"/>
          <a:stretch/>
        </p:blipFill>
        <p:spPr>
          <a:xfrm>
            <a:off x="7338071" y="383663"/>
            <a:ext cx="1405776" cy="1402359"/>
          </a:xfrm>
        </p:spPr>
      </p:pic>
      <p:sp>
        <p:nvSpPr>
          <p:cNvPr id="8" name="TextBox 7"/>
          <p:cNvSpPr txBox="1"/>
          <p:nvPr/>
        </p:nvSpPr>
        <p:spPr>
          <a:xfrm>
            <a:off x="714323" y="2447514"/>
            <a:ext cx="7473939" cy="3754875"/>
          </a:xfrm>
          <a:prstGeom prst="rect">
            <a:avLst/>
          </a:prstGeom>
          <a:noFill/>
        </p:spPr>
        <p:txBody>
          <a:bodyPr wrap="square" rtlCol="0">
            <a:spAutoFit/>
          </a:bodyPr>
          <a:lstStyle/>
          <a:p>
            <a:r>
              <a:rPr lang="x-none" b="1" dirty="0" smtClean="0"/>
              <a:t>After increasing trading volume of BTR on company’s exchange, BTR will be listed on any </a:t>
            </a:r>
            <a:r>
              <a:rPr lang="x-none" sz="2200" b="1" dirty="0" smtClean="0">
                <a:solidFill>
                  <a:srgbClr val="990000"/>
                </a:solidFill>
              </a:rPr>
              <a:t>one</a:t>
            </a:r>
            <a:r>
              <a:rPr lang="x-none" b="1" dirty="0" smtClean="0"/>
              <a:t> crypto currency exchange and will be traded there on.</a:t>
            </a:r>
          </a:p>
          <a:p>
            <a:endParaRPr lang="en-US" b="1" dirty="0" smtClean="0"/>
          </a:p>
          <a:p>
            <a:pPr marL="285750" indent="-285750">
              <a:buFont typeface="Wingdings" charset="2"/>
              <a:buChar char="q"/>
            </a:pPr>
            <a:r>
              <a:rPr lang="en-US" b="1" dirty="0" smtClean="0"/>
              <a:t>Nova Exchange</a:t>
            </a:r>
          </a:p>
          <a:p>
            <a:pPr marL="285750" indent="-285750">
              <a:buFont typeface="Wingdings" charset="2"/>
              <a:buChar char="q"/>
            </a:pPr>
            <a:endParaRPr lang="en-US" b="1" dirty="0" smtClean="0"/>
          </a:p>
          <a:p>
            <a:pPr marL="285750" indent="-285750">
              <a:buFont typeface="Wingdings" charset="2"/>
              <a:buChar char="q"/>
            </a:pPr>
            <a:r>
              <a:rPr lang="en-US" b="1" dirty="0" smtClean="0"/>
              <a:t>C-</a:t>
            </a:r>
            <a:r>
              <a:rPr lang="en-US" b="1" dirty="0" err="1"/>
              <a:t>C</a:t>
            </a:r>
            <a:r>
              <a:rPr lang="en-US" b="1" dirty="0" err="1" smtClean="0"/>
              <a:t>ex</a:t>
            </a:r>
            <a:endParaRPr lang="en-US" b="1" dirty="0" smtClean="0"/>
          </a:p>
          <a:p>
            <a:pPr marL="285750" indent="-285750">
              <a:buFont typeface="Wingdings" charset="2"/>
              <a:buChar char="q"/>
            </a:pPr>
            <a:endParaRPr lang="en-US" b="1" dirty="0" smtClean="0"/>
          </a:p>
          <a:p>
            <a:pPr marL="285750" indent="-285750">
              <a:buFont typeface="Wingdings" charset="2"/>
              <a:buChar char="q"/>
            </a:pPr>
            <a:r>
              <a:rPr lang="en-US" b="1" dirty="0" err="1" smtClean="0"/>
              <a:t>Bittrex</a:t>
            </a:r>
            <a:endParaRPr lang="en-US" b="1" dirty="0" smtClean="0"/>
          </a:p>
          <a:p>
            <a:pPr marL="285750" indent="-285750">
              <a:buFont typeface="Wingdings" charset="2"/>
              <a:buChar char="q"/>
            </a:pPr>
            <a:endParaRPr lang="en-US" b="1" dirty="0" smtClean="0"/>
          </a:p>
          <a:p>
            <a:pPr marL="285750" indent="-285750">
              <a:buFont typeface="Wingdings" charset="2"/>
              <a:buChar char="q"/>
            </a:pPr>
            <a:r>
              <a:rPr lang="en-US" b="1" dirty="0" err="1" smtClean="0"/>
              <a:t>Poloniex</a:t>
            </a:r>
            <a:endParaRPr lang="en-US" b="1" dirty="0" smtClean="0"/>
          </a:p>
          <a:p>
            <a:pPr marL="285750" indent="-285750">
              <a:buFont typeface="Wingdings" charset="2"/>
              <a:buChar char="q"/>
            </a:pPr>
            <a:endParaRPr lang="en-US" b="1" dirty="0" smtClean="0"/>
          </a:p>
          <a:p>
            <a:pPr marL="285750" indent="-285750">
              <a:buFont typeface="Wingdings" charset="2"/>
              <a:buChar char="q"/>
            </a:pPr>
            <a:r>
              <a:rPr lang="en-US" b="1" dirty="0" smtClean="0"/>
              <a:t>Coin Market Cap</a:t>
            </a:r>
            <a:endParaRPr lang="x-none" b="1" dirty="0"/>
          </a:p>
        </p:txBody>
      </p:sp>
    </p:spTree>
    <p:extLst>
      <p:ext uri="{BB962C8B-B14F-4D97-AF65-F5344CB8AC3E}">
        <p14:creationId xmlns:p14="http://schemas.microsoft.com/office/powerpoint/2010/main" val="67446769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77800"/>
            <a:ext cx="6508377" cy="1143000"/>
          </a:xfrm>
        </p:spPr>
        <p:txBody>
          <a:bodyPr/>
          <a:lstStyle/>
          <a:p>
            <a:r>
              <a:rPr lang="en-US" sz="4000" b="1" dirty="0" smtClean="0"/>
              <a:t>Fund Utilization (Back up)</a:t>
            </a:r>
            <a:endParaRPr lang="en-US" sz="4000" b="1" dirty="0"/>
          </a:p>
        </p:txBody>
      </p:sp>
      <p:pic>
        <p:nvPicPr>
          <p:cNvPr id="4" name="Content Placeholder 3" descr="BTR logo with tag.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252" t="9782" r="10075" b="14633"/>
          <a:stretch/>
        </p:blipFill>
        <p:spPr>
          <a:xfrm>
            <a:off x="7338071" y="383663"/>
            <a:ext cx="1405776" cy="1402359"/>
          </a:xfrm>
        </p:spPr>
      </p:pic>
      <p:sp>
        <p:nvSpPr>
          <p:cNvPr id="8" name="TextBox 7"/>
          <p:cNvSpPr txBox="1"/>
          <p:nvPr/>
        </p:nvSpPr>
        <p:spPr>
          <a:xfrm>
            <a:off x="0" y="965200"/>
            <a:ext cx="7473939" cy="1754327"/>
          </a:xfrm>
          <a:prstGeom prst="rect">
            <a:avLst/>
          </a:prstGeom>
          <a:noFill/>
        </p:spPr>
        <p:txBody>
          <a:bodyPr wrap="square" rtlCol="0">
            <a:spAutoFit/>
          </a:bodyPr>
          <a:lstStyle/>
          <a:p>
            <a:r>
              <a:rPr lang="x-none" b="1" dirty="0" smtClean="0"/>
              <a:t>We have planned most profitable portfolio system using different invetment options in crypto industry called “Crypto Mutual Fund”. This is the concept adopted for the first time in the history of Crypto World.</a:t>
            </a:r>
          </a:p>
          <a:p>
            <a:r>
              <a:rPr lang="x-none" b="1" dirty="0" smtClean="0"/>
              <a:t>Fund raised using this ICO will be used as per the following break up:</a:t>
            </a:r>
          </a:p>
        </p:txBody>
      </p:sp>
      <p:graphicFrame>
        <p:nvGraphicFramePr>
          <p:cNvPr id="3" name="Table 2"/>
          <p:cNvGraphicFramePr>
            <a:graphicFrameLocks noGrp="1"/>
          </p:cNvGraphicFramePr>
          <p:nvPr>
            <p:extLst>
              <p:ext uri="{D42A27DB-BD31-4B8C-83A1-F6EECF244321}">
                <p14:modId xmlns:p14="http://schemas.microsoft.com/office/powerpoint/2010/main" val="243740472"/>
              </p:ext>
            </p:extLst>
          </p:nvPr>
        </p:nvGraphicFramePr>
        <p:xfrm>
          <a:off x="457199" y="2719527"/>
          <a:ext cx="8286648" cy="3479799"/>
        </p:xfrm>
        <a:graphic>
          <a:graphicData uri="http://schemas.openxmlformats.org/drawingml/2006/table">
            <a:tbl>
              <a:tblPr firstRow="1" bandRow="1">
                <a:tableStyleId>{5C22544A-7EE6-4342-B048-85BDC9FD1C3A}</a:tableStyleId>
              </a:tblPr>
              <a:tblGrid>
                <a:gridCol w="2071662"/>
                <a:gridCol w="2071662"/>
                <a:gridCol w="2071662"/>
                <a:gridCol w="2071662"/>
              </a:tblGrid>
              <a:tr h="370840">
                <a:tc>
                  <a:txBody>
                    <a:bodyPr/>
                    <a:lstStyle/>
                    <a:p>
                      <a:pPr algn="ctr"/>
                      <a:r>
                        <a:rPr lang="en-US" b="1" dirty="0" smtClean="0"/>
                        <a:t>Options</a:t>
                      </a:r>
                      <a:endParaRPr lang="en-US" b="1" dirty="0"/>
                    </a:p>
                  </a:txBody>
                  <a:tcPr/>
                </a:tc>
                <a:tc>
                  <a:txBody>
                    <a:bodyPr/>
                    <a:lstStyle/>
                    <a:p>
                      <a:pPr algn="ctr"/>
                      <a:r>
                        <a:rPr lang="en-US" b="1" dirty="0" smtClean="0"/>
                        <a:t>% Utilization</a:t>
                      </a:r>
                      <a:endParaRPr lang="en-US" b="1" dirty="0"/>
                    </a:p>
                  </a:txBody>
                  <a:tcPr/>
                </a:tc>
                <a:tc>
                  <a:txBody>
                    <a:bodyPr/>
                    <a:lstStyle/>
                    <a:p>
                      <a:pPr algn="ctr"/>
                      <a:r>
                        <a:rPr lang="en-US" b="1" dirty="0" smtClean="0"/>
                        <a:t>Description </a:t>
                      </a:r>
                      <a:endParaRPr lang="en-US" b="1" dirty="0"/>
                    </a:p>
                  </a:txBody>
                  <a:tcPr/>
                </a:tc>
                <a:tc>
                  <a:txBody>
                    <a:bodyPr/>
                    <a:lstStyle/>
                    <a:p>
                      <a:pPr algn="ctr"/>
                      <a:r>
                        <a:rPr lang="en-US" b="1" dirty="0" smtClean="0"/>
                        <a:t>Monthly Return</a:t>
                      </a:r>
                      <a:endParaRPr lang="en-US" b="1" dirty="0"/>
                    </a:p>
                  </a:txBody>
                  <a:tcPr/>
                </a:tc>
              </a:tr>
              <a:tr h="370840">
                <a:tc>
                  <a:txBody>
                    <a:bodyPr/>
                    <a:lstStyle/>
                    <a:p>
                      <a:pPr algn="ctr"/>
                      <a:r>
                        <a:rPr lang="en-US" b="1" dirty="0" smtClean="0"/>
                        <a:t>Marketing</a:t>
                      </a:r>
                      <a:r>
                        <a:rPr lang="en-US" b="1" baseline="0" dirty="0" smtClean="0"/>
                        <a:t> &amp; Bonus </a:t>
                      </a:r>
                      <a:r>
                        <a:rPr lang="en-US" b="1" baseline="0" dirty="0" err="1" smtClean="0"/>
                        <a:t>Exp</a:t>
                      </a:r>
                      <a:endParaRPr lang="en-US" b="1" dirty="0"/>
                    </a:p>
                  </a:txBody>
                  <a:tcPr/>
                </a:tc>
                <a:tc>
                  <a:txBody>
                    <a:bodyPr/>
                    <a:lstStyle/>
                    <a:p>
                      <a:pPr algn="ctr"/>
                      <a:endParaRPr lang="en-US" dirty="0" smtClean="0"/>
                    </a:p>
                    <a:p>
                      <a:pPr algn="ctr"/>
                      <a:r>
                        <a:rPr lang="en-US" dirty="0" smtClean="0"/>
                        <a:t>25%</a:t>
                      </a:r>
                      <a:endParaRPr lang="en-US" dirty="0"/>
                    </a:p>
                  </a:txBody>
                  <a:tcPr/>
                </a:tc>
                <a:tc>
                  <a:txBody>
                    <a:bodyPr/>
                    <a:lstStyle/>
                    <a:p>
                      <a:pPr algn="ctr"/>
                      <a:r>
                        <a:rPr lang="en-US" dirty="0" smtClean="0"/>
                        <a:t>Marketing </a:t>
                      </a:r>
                      <a:r>
                        <a:rPr lang="en-US" dirty="0" err="1" smtClean="0"/>
                        <a:t>Exp</a:t>
                      </a:r>
                      <a:r>
                        <a:rPr lang="en-US" dirty="0" smtClean="0"/>
                        <a:t> and Bonus</a:t>
                      </a:r>
                      <a:r>
                        <a:rPr lang="en-US" baseline="0" dirty="0" smtClean="0"/>
                        <a:t> </a:t>
                      </a:r>
                      <a:r>
                        <a:rPr lang="en-US" baseline="0" dirty="0" err="1" smtClean="0"/>
                        <a:t>Exp</a:t>
                      </a:r>
                      <a:endParaRPr lang="en-US" dirty="0"/>
                    </a:p>
                  </a:txBody>
                  <a:tcPr/>
                </a:tc>
                <a:tc>
                  <a:txBody>
                    <a:bodyPr/>
                    <a:lstStyle/>
                    <a:p>
                      <a:pPr algn="ctr"/>
                      <a:endParaRPr lang="en-US" dirty="0" smtClean="0"/>
                    </a:p>
                    <a:p>
                      <a:pPr algn="ctr"/>
                      <a:r>
                        <a:rPr lang="en-US" dirty="0" smtClean="0"/>
                        <a:t>0</a:t>
                      </a:r>
                      <a:r>
                        <a:rPr lang="en-US" dirty="0" smtClean="0"/>
                        <a:t>%</a:t>
                      </a:r>
                      <a:endParaRPr lang="en-US" dirty="0"/>
                    </a:p>
                  </a:txBody>
                  <a:tcPr/>
                </a:tc>
              </a:tr>
              <a:tr h="370840">
                <a:tc>
                  <a:txBody>
                    <a:bodyPr/>
                    <a:lstStyle/>
                    <a:p>
                      <a:pPr algn="ctr"/>
                      <a:r>
                        <a:rPr lang="en-US" b="1" dirty="0" smtClean="0"/>
                        <a:t>Crypto Currency Trading</a:t>
                      </a:r>
                      <a:endParaRPr lang="en-US" b="1" dirty="0"/>
                    </a:p>
                  </a:txBody>
                  <a:tcPr/>
                </a:tc>
                <a:tc>
                  <a:txBody>
                    <a:bodyPr/>
                    <a:lstStyle/>
                    <a:p>
                      <a:pPr algn="ctr"/>
                      <a:endParaRPr lang="en-US" dirty="0" smtClean="0"/>
                    </a:p>
                    <a:p>
                      <a:pPr algn="ctr"/>
                      <a:r>
                        <a:rPr lang="en-US" dirty="0" smtClean="0"/>
                        <a:t>25%</a:t>
                      </a:r>
                      <a:endParaRPr lang="en-US" dirty="0"/>
                    </a:p>
                  </a:txBody>
                  <a:tcPr/>
                </a:tc>
                <a:tc>
                  <a:txBody>
                    <a:bodyPr/>
                    <a:lstStyle/>
                    <a:p>
                      <a:pPr algn="ctr"/>
                      <a:r>
                        <a:rPr lang="en-US" dirty="0" smtClean="0"/>
                        <a:t>BTC, ETH, LTC, GNT, STRAT, DGB, STR, BCC,</a:t>
                      </a:r>
                      <a:r>
                        <a:rPr lang="en-US" baseline="0" dirty="0" smtClean="0"/>
                        <a:t> </a:t>
                      </a:r>
                      <a:r>
                        <a:rPr lang="en-US" baseline="0" dirty="0" err="1" smtClean="0"/>
                        <a:t>Etc</a:t>
                      </a:r>
                      <a:endParaRPr lang="en-US" dirty="0"/>
                    </a:p>
                  </a:txBody>
                  <a:tcPr/>
                </a:tc>
                <a:tc>
                  <a:txBody>
                    <a:bodyPr/>
                    <a:lstStyle/>
                    <a:p>
                      <a:pPr algn="ctr"/>
                      <a:endParaRPr lang="en-US" dirty="0" smtClean="0"/>
                    </a:p>
                    <a:p>
                      <a:pPr algn="ctr"/>
                      <a:r>
                        <a:rPr lang="en-US" dirty="0" smtClean="0"/>
                        <a:t>10</a:t>
                      </a:r>
                      <a:r>
                        <a:rPr lang="en-US" dirty="0" smtClean="0"/>
                        <a:t>%-15%</a:t>
                      </a:r>
                      <a:endParaRPr lang="en-US" dirty="0"/>
                    </a:p>
                  </a:txBody>
                  <a:tcPr/>
                </a:tc>
              </a:tr>
              <a:tr h="370840">
                <a:tc>
                  <a:txBody>
                    <a:bodyPr/>
                    <a:lstStyle/>
                    <a:p>
                      <a:pPr algn="ctr"/>
                      <a:r>
                        <a:rPr lang="en-US" b="1" dirty="0" smtClean="0"/>
                        <a:t>Crypto</a:t>
                      </a:r>
                      <a:r>
                        <a:rPr lang="en-US" b="1" baseline="0" dirty="0" smtClean="0"/>
                        <a:t> Currency Mining</a:t>
                      </a:r>
                      <a:endParaRPr lang="en-US" b="1" dirty="0"/>
                    </a:p>
                  </a:txBody>
                  <a:tcPr/>
                </a:tc>
                <a:tc>
                  <a:txBody>
                    <a:bodyPr/>
                    <a:lstStyle/>
                    <a:p>
                      <a:pPr algn="ctr"/>
                      <a:endParaRPr lang="en-US" dirty="0" smtClean="0"/>
                    </a:p>
                    <a:p>
                      <a:pPr algn="ctr"/>
                      <a:r>
                        <a:rPr lang="en-US" dirty="0" smtClean="0"/>
                        <a:t>25%</a:t>
                      </a:r>
                      <a:endParaRPr lang="en-US" dirty="0"/>
                    </a:p>
                  </a:txBody>
                  <a:tcPr/>
                </a:tc>
                <a:tc>
                  <a:txBody>
                    <a:bodyPr/>
                    <a:lstStyle/>
                    <a:p>
                      <a:pPr algn="ctr"/>
                      <a:r>
                        <a:rPr lang="en-US" dirty="0" smtClean="0"/>
                        <a:t>Bitcoin, </a:t>
                      </a:r>
                      <a:r>
                        <a:rPr lang="en-US" dirty="0" err="1" smtClean="0"/>
                        <a:t>Litecoin</a:t>
                      </a:r>
                      <a:r>
                        <a:rPr lang="en-US" baseline="0" dirty="0" smtClean="0"/>
                        <a:t>, </a:t>
                      </a:r>
                      <a:r>
                        <a:rPr lang="en-US" baseline="0" dirty="0" err="1" smtClean="0"/>
                        <a:t>Ethereum</a:t>
                      </a:r>
                      <a:r>
                        <a:rPr lang="en-US" baseline="0" dirty="0" smtClean="0"/>
                        <a:t> &amp; Dash Coin</a:t>
                      </a:r>
                      <a:endParaRPr lang="en-US" dirty="0"/>
                    </a:p>
                  </a:txBody>
                  <a:tcPr/>
                </a:tc>
                <a:tc>
                  <a:txBody>
                    <a:bodyPr/>
                    <a:lstStyle/>
                    <a:p>
                      <a:pPr algn="ctr"/>
                      <a:endParaRPr lang="en-US" dirty="0" smtClean="0"/>
                    </a:p>
                    <a:p>
                      <a:pPr algn="ctr"/>
                      <a:r>
                        <a:rPr lang="en-US" dirty="0" smtClean="0"/>
                        <a:t>15</a:t>
                      </a:r>
                      <a:r>
                        <a:rPr lang="en-US" dirty="0" smtClean="0"/>
                        <a:t>%-20%</a:t>
                      </a:r>
                      <a:endParaRPr lang="en-US" dirty="0"/>
                    </a:p>
                  </a:txBody>
                  <a:tcPr/>
                </a:tc>
              </a:tr>
              <a:tr h="370840">
                <a:tc>
                  <a:txBody>
                    <a:bodyPr/>
                    <a:lstStyle/>
                    <a:p>
                      <a:pPr algn="ctr"/>
                      <a:r>
                        <a:rPr lang="en-US" b="1" dirty="0" smtClean="0"/>
                        <a:t>Mining</a:t>
                      </a:r>
                      <a:r>
                        <a:rPr lang="en-US" b="1" baseline="0" dirty="0" smtClean="0"/>
                        <a:t> Machine Business</a:t>
                      </a:r>
                      <a:endParaRPr lang="en-US" b="1" dirty="0"/>
                    </a:p>
                  </a:txBody>
                  <a:tcPr/>
                </a:tc>
                <a:tc>
                  <a:txBody>
                    <a:bodyPr/>
                    <a:lstStyle/>
                    <a:p>
                      <a:pPr algn="ctr"/>
                      <a:endParaRPr lang="en-US" smtClean="0"/>
                    </a:p>
                    <a:p>
                      <a:pPr algn="ctr"/>
                      <a:r>
                        <a:rPr lang="en-US" smtClean="0"/>
                        <a:t>25</a:t>
                      </a:r>
                      <a:r>
                        <a:rPr lang="en-US" dirty="0" smtClean="0"/>
                        <a:t>%</a:t>
                      </a:r>
                      <a:endParaRPr lang="en-US" dirty="0"/>
                    </a:p>
                  </a:txBody>
                  <a:tcPr/>
                </a:tc>
                <a:tc>
                  <a:txBody>
                    <a:bodyPr/>
                    <a:lstStyle/>
                    <a:p>
                      <a:pPr algn="ctr"/>
                      <a:r>
                        <a:rPr lang="en-US" dirty="0" smtClean="0"/>
                        <a:t>S9, L3+, X11, R9,</a:t>
                      </a:r>
                      <a:r>
                        <a:rPr lang="en-US" baseline="0" dirty="0" smtClean="0"/>
                        <a:t> </a:t>
                      </a:r>
                      <a:r>
                        <a:rPr lang="en-US" baseline="0" dirty="0" err="1" smtClean="0"/>
                        <a:t>etc</a:t>
                      </a:r>
                      <a:endParaRPr lang="en-US" dirty="0"/>
                    </a:p>
                  </a:txBody>
                  <a:tcPr/>
                </a:tc>
                <a:tc>
                  <a:txBody>
                    <a:bodyPr/>
                    <a:lstStyle/>
                    <a:p>
                      <a:pPr algn="ctr"/>
                      <a:endParaRPr lang="en-US" dirty="0" smtClean="0"/>
                    </a:p>
                    <a:p>
                      <a:pPr algn="ctr"/>
                      <a:r>
                        <a:rPr lang="en-US" dirty="0" smtClean="0"/>
                        <a:t>10</a:t>
                      </a:r>
                      <a:r>
                        <a:rPr lang="en-US" dirty="0" smtClean="0"/>
                        <a:t>%-15%</a:t>
                      </a:r>
                      <a:endParaRPr lang="en-US" dirty="0"/>
                    </a:p>
                  </a:txBody>
                  <a:tcPr/>
                </a:tc>
              </a:tr>
            </a:tbl>
          </a:graphicData>
        </a:graphic>
      </p:graphicFrame>
    </p:spTree>
    <p:extLst>
      <p:ext uri="{BB962C8B-B14F-4D97-AF65-F5344CB8AC3E}">
        <p14:creationId xmlns:p14="http://schemas.microsoft.com/office/powerpoint/2010/main" val="328217563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82600"/>
            <a:ext cx="6508377" cy="1143000"/>
          </a:xfrm>
        </p:spPr>
        <p:txBody>
          <a:bodyPr/>
          <a:lstStyle/>
          <a:p>
            <a:r>
              <a:rPr lang="en-US" sz="4000" b="1" dirty="0" smtClean="0"/>
              <a:t>Quarterly Dividend Policy</a:t>
            </a:r>
            <a:endParaRPr lang="en-US" sz="4000" b="1" dirty="0"/>
          </a:p>
        </p:txBody>
      </p:sp>
      <p:pic>
        <p:nvPicPr>
          <p:cNvPr id="4" name="Content Placeholder 3" descr="BTR logo with tag.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252" t="9782" r="10075" b="14633"/>
          <a:stretch/>
        </p:blipFill>
        <p:spPr>
          <a:xfrm>
            <a:off x="7338071" y="383663"/>
            <a:ext cx="1405776" cy="1402359"/>
          </a:xfrm>
        </p:spPr>
      </p:pic>
      <p:sp>
        <p:nvSpPr>
          <p:cNvPr id="5" name="TextBox 4"/>
          <p:cNvSpPr txBox="1"/>
          <p:nvPr/>
        </p:nvSpPr>
        <p:spPr>
          <a:xfrm>
            <a:off x="714323" y="2295114"/>
            <a:ext cx="7473939" cy="4708981"/>
          </a:xfrm>
          <a:prstGeom prst="rect">
            <a:avLst/>
          </a:prstGeom>
          <a:noFill/>
        </p:spPr>
        <p:txBody>
          <a:bodyPr wrap="square" rtlCol="0">
            <a:spAutoFit/>
          </a:bodyPr>
          <a:lstStyle/>
          <a:p>
            <a:pPr marL="285750" indent="-285750">
              <a:buFont typeface="Wingdings" charset="2"/>
              <a:buChar char="Ø"/>
            </a:pPr>
            <a:r>
              <a:rPr lang="x-none" sz="2000" b="1" dirty="0" smtClean="0"/>
              <a:t>All the above investment options fetch very good profit in return for the company. That profit will be divided among all the Dividend </a:t>
            </a:r>
            <a:r>
              <a:rPr lang="x-none" sz="2000" b="1" dirty="0"/>
              <a:t>Q</a:t>
            </a:r>
            <a:r>
              <a:rPr lang="x-none" sz="2000" b="1" dirty="0" smtClean="0"/>
              <a:t>ualified </a:t>
            </a:r>
            <a:r>
              <a:rPr lang="x-none" sz="2000" b="1" dirty="0"/>
              <a:t>I</a:t>
            </a:r>
            <a:r>
              <a:rPr lang="x-none" sz="2000" b="1" dirty="0" smtClean="0"/>
              <a:t>nvestors as per their holding of BTR.</a:t>
            </a:r>
          </a:p>
          <a:p>
            <a:pPr marL="285750" indent="-285750">
              <a:buFont typeface="Wingdings" charset="2"/>
              <a:buChar char="Ø"/>
            </a:pPr>
            <a:endParaRPr lang="x-none" sz="2000" b="1" dirty="0" smtClean="0"/>
          </a:p>
          <a:p>
            <a:pPr marL="285750" indent="-285750">
              <a:buFont typeface="Wingdings" charset="2"/>
              <a:buChar char="Ø"/>
            </a:pPr>
            <a:r>
              <a:rPr lang="x-none" sz="2000" b="1" dirty="0" smtClean="0"/>
              <a:t>Dividend will be distributed quarterly basis and for the minimum of  3 years.</a:t>
            </a:r>
          </a:p>
          <a:p>
            <a:endParaRPr lang="x-none" altLang="ko-KR" sz="2000" b="1" dirty="0">
              <a:ea typeface="Roboto Light" pitchFamily="2" charset="0"/>
              <a:cs typeface="Roboto Condensed Regular"/>
            </a:endParaRPr>
          </a:p>
          <a:p>
            <a:r>
              <a:rPr lang="x-none" altLang="ko-KR" sz="2000" b="1" dirty="0" smtClean="0">
                <a:ea typeface="Roboto Light" pitchFamily="2" charset="0"/>
                <a:cs typeface="Roboto Condensed Regular"/>
              </a:rPr>
              <a:t>* Dividend Qualified Investors = (1) Must Hold 100,000 BTR in his wallet &amp; (2) Must Hold the BTR for atleast 90 Days.</a:t>
            </a:r>
          </a:p>
          <a:p>
            <a:endParaRPr lang="en-SG" altLang="ko-KR" sz="2000" b="1" dirty="0" smtClean="0">
              <a:ea typeface="Roboto Light" pitchFamily="2" charset="0"/>
              <a:cs typeface="Roboto Condensed Regular"/>
            </a:endParaRPr>
          </a:p>
          <a:p>
            <a:r>
              <a:rPr lang="en-SG" altLang="ko-KR" sz="2000" b="1" dirty="0" smtClean="0">
                <a:ea typeface="Roboto Light" pitchFamily="2" charset="0"/>
                <a:cs typeface="Roboto Condensed Regular"/>
              </a:rPr>
              <a:t>Note: The Profit will be distributed among (85% for Qualified BTR Holders + 5% for Royalty Holders + 10% for Promoters).</a:t>
            </a:r>
            <a:endParaRPr lang="en-SG" altLang="ko-KR" sz="2000" b="1" dirty="0">
              <a:ea typeface="Roboto Light" pitchFamily="2" charset="0"/>
              <a:cs typeface="Roboto Condensed Regular"/>
            </a:endParaRPr>
          </a:p>
          <a:p>
            <a:pPr defTabSz="1219170" latinLnBrk="1">
              <a:buClr>
                <a:schemeClr val="tx1"/>
              </a:buClr>
              <a:defRPr/>
            </a:pPr>
            <a:r>
              <a:rPr lang="en-SG" altLang="ko-KR" sz="2000" b="1" dirty="0" smtClean="0">
                <a:ea typeface="Roboto Light" pitchFamily="2" charset="0"/>
                <a:cs typeface="Roboto Condensed Regular"/>
              </a:rPr>
              <a:t> </a:t>
            </a:r>
            <a:endParaRPr lang="en-US" altLang="ko-KR" sz="2000" dirty="0">
              <a:ea typeface="Roboto Light" pitchFamily="2" charset="0"/>
              <a:cs typeface="Roboto Condensed Regular"/>
            </a:endParaRPr>
          </a:p>
          <a:p>
            <a:endParaRPr lang="en-US" sz="2000" dirty="0"/>
          </a:p>
        </p:txBody>
      </p:sp>
    </p:spTree>
    <p:extLst>
      <p:ext uri="{BB962C8B-B14F-4D97-AF65-F5344CB8AC3E}">
        <p14:creationId xmlns:p14="http://schemas.microsoft.com/office/powerpoint/2010/main" val="13030686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Redemption Options</a:t>
            </a:r>
            <a:endParaRPr lang="en-US" sz="4000" b="1" dirty="0"/>
          </a:p>
        </p:txBody>
      </p:sp>
      <p:pic>
        <p:nvPicPr>
          <p:cNvPr id="4" name="Content Placeholder 3" descr="BTR logo with tag.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252" t="9782" r="10075" b="14633"/>
          <a:stretch/>
        </p:blipFill>
        <p:spPr>
          <a:xfrm>
            <a:off x="7338071" y="383663"/>
            <a:ext cx="1405776" cy="1402359"/>
          </a:xfrm>
        </p:spPr>
      </p:pic>
      <p:sp>
        <p:nvSpPr>
          <p:cNvPr id="8" name="TextBox 7"/>
          <p:cNvSpPr txBox="1"/>
          <p:nvPr/>
        </p:nvSpPr>
        <p:spPr>
          <a:xfrm>
            <a:off x="714323" y="2447514"/>
            <a:ext cx="7473939" cy="3477875"/>
          </a:xfrm>
          <a:prstGeom prst="rect">
            <a:avLst/>
          </a:prstGeom>
          <a:noFill/>
        </p:spPr>
        <p:txBody>
          <a:bodyPr wrap="square" rtlCol="0">
            <a:spAutoFit/>
          </a:bodyPr>
          <a:lstStyle/>
          <a:p>
            <a:r>
              <a:rPr lang="x-none" sz="2200" b="1" dirty="0" smtClean="0"/>
              <a:t>BTR can be redeemed on the following options:</a:t>
            </a:r>
          </a:p>
          <a:p>
            <a:endParaRPr lang="x-none" sz="2200" b="1" dirty="0" smtClean="0"/>
          </a:p>
          <a:p>
            <a:pPr marL="342900" indent="-342900">
              <a:buFont typeface="+mj-lt"/>
              <a:buAutoNum type="arabicPeriod"/>
            </a:pPr>
            <a:r>
              <a:rPr lang="x-none" sz="2200" b="1" dirty="0" smtClean="0"/>
              <a:t>Internal transfers</a:t>
            </a:r>
          </a:p>
          <a:p>
            <a:pPr marL="342900" indent="-342900">
              <a:buFont typeface="+mj-lt"/>
              <a:buAutoNum type="arabicPeriod"/>
            </a:pPr>
            <a:r>
              <a:rPr lang="en-SG" altLang="ko-KR" sz="2200" b="1" dirty="0" smtClean="0">
                <a:ea typeface="Roboto Light" pitchFamily="2" charset="0"/>
                <a:cs typeface="Roboto Condensed Regular"/>
              </a:rPr>
              <a:t>Bittrexchange.com (After ICO Phases)</a:t>
            </a:r>
          </a:p>
          <a:p>
            <a:pPr marL="342900" indent="-342900">
              <a:buFont typeface="+mj-lt"/>
              <a:buAutoNum type="arabicPeriod"/>
            </a:pPr>
            <a:r>
              <a:rPr lang="en-US" altLang="ko-KR" sz="2200" b="1" dirty="0" smtClean="0">
                <a:ea typeface="Roboto Light" pitchFamily="2" charset="0"/>
                <a:cs typeface="Roboto Condensed Regular"/>
              </a:rPr>
              <a:t>E</a:t>
            </a:r>
            <a:r>
              <a:rPr lang="en-SG" altLang="ko-KR" sz="2200" b="1" dirty="0" smtClean="0">
                <a:ea typeface="Roboto Light" pitchFamily="2" charset="0"/>
                <a:cs typeface="Roboto Condensed Regular"/>
              </a:rPr>
              <a:t>-Shopping Portal (www.cryptoemall.com)</a:t>
            </a:r>
          </a:p>
          <a:p>
            <a:pPr marL="342900" indent="-342900">
              <a:buFont typeface="+mj-lt"/>
              <a:buAutoNum type="arabicPeriod"/>
            </a:pPr>
            <a:r>
              <a:rPr lang="en-SG" altLang="ko-KR" sz="2200" b="1" dirty="0" smtClean="0">
                <a:ea typeface="Roboto Light" pitchFamily="2" charset="0"/>
                <a:cs typeface="Roboto Condensed Regular"/>
              </a:rPr>
              <a:t>Real Estate Offline Properties</a:t>
            </a:r>
          </a:p>
          <a:p>
            <a:pPr marL="342900" indent="-342900">
              <a:buFont typeface="+mj-lt"/>
              <a:buAutoNum type="arabicPeriod"/>
            </a:pPr>
            <a:r>
              <a:rPr lang="en-SG" altLang="ko-KR" sz="2200" b="1" dirty="0" smtClean="0">
                <a:ea typeface="Roboto Light" pitchFamily="2" charset="0"/>
                <a:cs typeface="Roboto Condensed Regular"/>
              </a:rPr>
              <a:t>International Exchanges (After Listing)</a:t>
            </a:r>
          </a:p>
          <a:p>
            <a:endParaRPr lang="en-SG" altLang="ko-KR" sz="2200" b="1" dirty="0">
              <a:ea typeface="Roboto Light" pitchFamily="2" charset="0"/>
              <a:cs typeface="Roboto Condensed Regular"/>
            </a:endParaRPr>
          </a:p>
          <a:p>
            <a:pPr defTabSz="1219170" latinLnBrk="1">
              <a:buClr>
                <a:schemeClr val="tx1"/>
              </a:buClr>
              <a:defRPr/>
            </a:pPr>
            <a:r>
              <a:rPr lang="en-SG" altLang="ko-KR" sz="2200" b="1" dirty="0" smtClean="0">
                <a:ea typeface="Roboto Light" pitchFamily="2" charset="0"/>
                <a:cs typeface="Roboto Condensed Regular"/>
              </a:rPr>
              <a:t> </a:t>
            </a:r>
            <a:endParaRPr lang="en-US" altLang="ko-KR" sz="2200" dirty="0">
              <a:ea typeface="Roboto Light" pitchFamily="2" charset="0"/>
              <a:cs typeface="Roboto Condensed Regular"/>
            </a:endParaRPr>
          </a:p>
          <a:p>
            <a:endParaRPr lang="en-US" sz="2200" dirty="0"/>
          </a:p>
        </p:txBody>
      </p:sp>
    </p:spTree>
    <p:extLst>
      <p:ext uri="{BB962C8B-B14F-4D97-AF65-F5344CB8AC3E}">
        <p14:creationId xmlns:p14="http://schemas.microsoft.com/office/powerpoint/2010/main" val="128730589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98500"/>
            <a:ext cx="6508377" cy="1143000"/>
          </a:xfrm>
        </p:spPr>
        <p:txBody>
          <a:bodyPr/>
          <a:lstStyle/>
          <a:p>
            <a:r>
              <a:rPr lang="en-US" sz="4000" b="1" dirty="0" smtClean="0"/>
              <a:t>What we accept for BTR</a:t>
            </a:r>
            <a:endParaRPr lang="en-US" sz="4000" b="1" dirty="0"/>
          </a:p>
        </p:txBody>
      </p:sp>
      <p:pic>
        <p:nvPicPr>
          <p:cNvPr id="4" name="Content Placeholder 3" descr="BTR logo with tag.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252" t="9782" r="10075" b="14633"/>
          <a:stretch/>
        </p:blipFill>
        <p:spPr>
          <a:xfrm>
            <a:off x="7338071" y="383663"/>
            <a:ext cx="1405776" cy="1402359"/>
          </a:xfrm>
        </p:spPr>
      </p:pic>
      <p:sp>
        <p:nvSpPr>
          <p:cNvPr id="8" name="TextBox 7"/>
          <p:cNvSpPr txBox="1"/>
          <p:nvPr/>
        </p:nvSpPr>
        <p:spPr>
          <a:xfrm>
            <a:off x="714323" y="2028414"/>
            <a:ext cx="7473939" cy="4832092"/>
          </a:xfrm>
          <a:prstGeom prst="rect">
            <a:avLst/>
          </a:prstGeom>
          <a:noFill/>
        </p:spPr>
        <p:txBody>
          <a:bodyPr wrap="square" rtlCol="0">
            <a:spAutoFit/>
          </a:bodyPr>
          <a:lstStyle/>
          <a:p>
            <a:r>
              <a:rPr lang="x-none" sz="2200" b="1" dirty="0" smtClean="0"/>
              <a:t>We bel</a:t>
            </a:r>
            <a:r>
              <a:rPr lang="en-US" sz="2200" b="1" dirty="0" err="1" smtClean="0"/>
              <a:t>ie</a:t>
            </a:r>
            <a:r>
              <a:rPr lang="x-none" sz="2200" b="1" dirty="0" smtClean="0"/>
              <a:t>ve in developing trust in crypto Industry. Thus, we accept top currencies for purchasing BTR:</a:t>
            </a:r>
          </a:p>
          <a:p>
            <a:endParaRPr lang="x-none" sz="2200" b="1" dirty="0" smtClean="0"/>
          </a:p>
          <a:p>
            <a:r>
              <a:rPr lang="x-none" sz="2200" b="1" dirty="0" smtClean="0"/>
              <a:t>1) BTC</a:t>
            </a:r>
            <a:r>
              <a:rPr lang="x-none" sz="2200" b="1" dirty="0" smtClean="0"/>
              <a:t>	(Bitcoin)	</a:t>
            </a:r>
            <a:r>
              <a:rPr lang="x-none" sz="2200" b="1" dirty="0" smtClean="0"/>
              <a:t>	12) BTS (BitShares)</a:t>
            </a:r>
            <a:endParaRPr lang="x-none" sz="2200" b="1" dirty="0" smtClean="0"/>
          </a:p>
          <a:p>
            <a:r>
              <a:rPr lang="x-none" sz="2200" b="1" dirty="0" smtClean="0"/>
              <a:t>2) ETH </a:t>
            </a:r>
            <a:r>
              <a:rPr lang="x-none" sz="2200" b="1" dirty="0" smtClean="0"/>
              <a:t>(Ethereum</a:t>
            </a:r>
            <a:r>
              <a:rPr lang="x-none" sz="2200" b="1" dirty="0" smtClean="0"/>
              <a:t>)		13) BURST (Burst Coin)</a:t>
            </a:r>
            <a:endParaRPr lang="x-none" sz="2200" b="1" dirty="0" smtClean="0"/>
          </a:p>
          <a:p>
            <a:r>
              <a:rPr lang="x-none" sz="2200" b="1" dirty="0" smtClean="0"/>
              <a:t>3) LTC </a:t>
            </a:r>
            <a:r>
              <a:rPr lang="x-none" sz="2200" b="1" dirty="0" smtClean="0"/>
              <a:t>(Litecoin</a:t>
            </a:r>
            <a:r>
              <a:rPr lang="x-none" sz="2200" b="1" dirty="0" smtClean="0"/>
              <a:t>)		14) ETC (Ethereum Classic)</a:t>
            </a:r>
            <a:endParaRPr lang="x-none" sz="2200" b="1" dirty="0" smtClean="0"/>
          </a:p>
          <a:p>
            <a:r>
              <a:rPr lang="x-none" sz="2200" b="1" dirty="0" smtClean="0"/>
              <a:t>4) XMR </a:t>
            </a:r>
            <a:r>
              <a:rPr lang="x-none" sz="2200" b="1" dirty="0" smtClean="0"/>
              <a:t>(Monero</a:t>
            </a:r>
            <a:r>
              <a:rPr lang="x-none" sz="2200" b="1" dirty="0" smtClean="0"/>
              <a:t>)		15) FCT (Factom)</a:t>
            </a:r>
            <a:endParaRPr lang="x-none" sz="2200" b="1" dirty="0" smtClean="0"/>
          </a:p>
          <a:p>
            <a:r>
              <a:rPr lang="x-none" sz="2200" b="1" dirty="0" smtClean="0"/>
              <a:t>5) XRP </a:t>
            </a:r>
            <a:r>
              <a:rPr lang="x-none" sz="2200" b="1" dirty="0" smtClean="0"/>
              <a:t>(Ripple</a:t>
            </a:r>
            <a:r>
              <a:rPr lang="x-none" sz="2200" b="1" dirty="0" smtClean="0"/>
              <a:t>)		16) GAME (Game Credit)</a:t>
            </a:r>
            <a:endParaRPr lang="x-none" sz="2200" b="1" dirty="0" smtClean="0"/>
          </a:p>
          <a:p>
            <a:r>
              <a:rPr lang="x-none" sz="2200" b="1" dirty="0" smtClean="0"/>
              <a:t>6) STRAT </a:t>
            </a:r>
            <a:r>
              <a:rPr lang="x-none" sz="2200" b="1" dirty="0" smtClean="0"/>
              <a:t>(Stratis</a:t>
            </a:r>
            <a:r>
              <a:rPr lang="x-none" sz="2200" b="1" dirty="0" smtClean="0"/>
              <a:t>)		17) GNT (GNT Golemn)</a:t>
            </a:r>
            <a:endParaRPr lang="x-none" sz="2200" b="1" dirty="0" smtClean="0"/>
          </a:p>
          <a:p>
            <a:r>
              <a:rPr lang="x-none" sz="2200" b="1" dirty="0" smtClean="0"/>
              <a:t>7) STR </a:t>
            </a:r>
            <a:r>
              <a:rPr lang="x-none" sz="2200" b="1" dirty="0" smtClean="0"/>
              <a:t>(Stellar Lumins</a:t>
            </a:r>
            <a:r>
              <a:rPr lang="x-none" sz="2200" b="1" dirty="0" smtClean="0"/>
              <a:t>)	18) LSK (Lisk Coin)</a:t>
            </a:r>
            <a:endParaRPr lang="x-none" sz="2200" b="1" dirty="0" smtClean="0"/>
          </a:p>
          <a:p>
            <a:r>
              <a:rPr lang="x-none" sz="2200" b="1" dirty="0" smtClean="0"/>
              <a:t>8) DGB </a:t>
            </a:r>
            <a:r>
              <a:rPr lang="x-none" sz="2200" b="1" dirty="0" smtClean="0"/>
              <a:t>(Digibyte</a:t>
            </a:r>
            <a:r>
              <a:rPr lang="x-none" sz="2200" b="1" dirty="0" smtClean="0"/>
              <a:t>)		19) SC (SiaCoin)</a:t>
            </a:r>
            <a:endParaRPr lang="x-none" sz="2200" b="1" dirty="0" smtClean="0"/>
          </a:p>
          <a:p>
            <a:r>
              <a:rPr lang="x-none" sz="2200" b="1" dirty="0" smtClean="0"/>
              <a:t>9) Doge </a:t>
            </a:r>
            <a:r>
              <a:rPr lang="x-none" sz="2200" b="1" dirty="0" smtClean="0"/>
              <a:t>(Doge Coin</a:t>
            </a:r>
            <a:r>
              <a:rPr lang="x-none" sz="2200" b="1" dirty="0" smtClean="0"/>
              <a:t>)	20) USDT (Tether)</a:t>
            </a:r>
            <a:endParaRPr lang="x-none" sz="2200" b="1" dirty="0" smtClean="0"/>
          </a:p>
          <a:p>
            <a:r>
              <a:rPr lang="x-none" sz="2200" b="1" dirty="0" smtClean="0"/>
              <a:t>10) DASH</a:t>
            </a:r>
            <a:r>
              <a:rPr lang="x-none" sz="2200" b="1" dirty="0" smtClean="0"/>
              <a:t> (Dash Coin) 	21) XCP (Counter Party)</a:t>
            </a:r>
          </a:p>
          <a:p>
            <a:r>
              <a:rPr lang="x-none" sz="2200" b="1" dirty="0" smtClean="0"/>
              <a:t>11) GNO (Gynosis)		22) ZEC (Z-Cash)</a:t>
            </a:r>
            <a:endParaRPr lang="en-US" sz="2200" dirty="0"/>
          </a:p>
        </p:txBody>
      </p:sp>
    </p:spTree>
    <p:extLst>
      <p:ext uri="{BB962C8B-B14F-4D97-AF65-F5344CB8AC3E}">
        <p14:creationId xmlns:p14="http://schemas.microsoft.com/office/powerpoint/2010/main" val="160723650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98500"/>
            <a:ext cx="6508377" cy="1143000"/>
          </a:xfrm>
        </p:spPr>
        <p:txBody>
          <a:bodyPr/>
          <a:lstStyle/>
          <a:p>
            <a:r>
              <a:rPr lang="en-US" sz="4000" b="1" dirty="0" smtClean="0"/>
              <a:t>Where to get BTR?</a:t>
            </a:r>
            <a:endParaRPr lang="en-US" sz="4000" b="1" dirty="0"/>
          </a:p>
        </p:txBody>
      </p:sp>
      <p:pic>
        <p:nvPicPr>
          <p:cNvPr id="4" name="Content Placeholder 3" descr="BTR logo with tag.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252" t="9782" r="10075" b="14633"/>
          <a:stretch/>
        </p:blipFill>
        <p:spPr>
          <a:xfrm>
            <a:off x="7338071" y="383663"/>
            <a:ext cx="1405776" cy="1402359"/>
          </a:xfrm>
        </p:spPr>
      </p:pic>
      <p:sp>
        <p:nvSpPr>
          <p:cNvPr id="8" name="TextBox 7"/>
          <p:cNvSpPr txBox="1"/>
          <p:nvPr/>
        </p:nvSpPr>
        <p:spPr>
          <a:xfrm>
            <a:off x="714323" y="2028414"/>
            <a:ext cx="7473939" cy="3477875"/>
          </a:xfrm>
          <a:prstGeom prst="rect">
            <a:avLst/>
          </a:prstGeom>
          <a:noFill/>
        </p:spPr>
        <p:txBody>
          <a:bodyPr wrap="square" rtlCol="0">
            <a:spAutoFit/>
          </a:bodyPr>
          <a:lstStyle/>
          <a:p>
            <a:r>
              <a:rPr lang="x-none" sz="2200" b="1" dirty="0" smtClean="0"/>
              <a:t>You can get BTR from the below listed places:</a:t>
            </a:r>
          </a:p>
          <a:p>
            <a:endParaRPr lang="x-none" sz="2200" b="1" dirty="0" smtClean="0"/>
          </a:p>
          <a:p>
            <a:pPr marL="342900" indent="-342900">
              <a:buFont typeface="Wingdings" charset="2"/>
              <a:buChar char="ü"/>
            </a:pPr>
            <a:r>
              <a:rPr lang="x-none" sz="2200" b="1" dirty="0" smtClean="0"/>
              <a:t>ICO Website (</a:t>
            </a:r>
            <a:r>
              <a:rPr lang="x-none" sz="2200" b="1" dirty="0" smtClean="0">
                <a:hlinkClick r:id="rId3"/>
              </a:rPr>
              <a:t>www.bitether.org</a:t>
            </a:r>
            <a:r>
              <a:rPr lang="x-none" sz="2200" b="1" dirty="0" smtClean="0"/>
              <a:t>)</a:t>
            </a:r>
          </a:p>
          <a:p>
            <a:endParaRPr lang="x-none" sz="2200" b="1" dirty="0" smtClean="0"/>
          </a:p>
          <a:p>
            <a:pPr marL="342900" indent="-342900">
              <a:buFont typeface="Wingdings" charset="2"/>
              <a:buChar char="ü"/>
            </a:pPr>
            <a:r>
              <a:rPr lang="en-SG" altLang="ko-KR" sz="2200" b="1" dirty="0" smtClean="0">
                <a:ea typeface="Roboto Light" pitchFamily="2" charset="0"/>
                <a:cs typeface="Roboto Condensed Regular"/>
              </a:rPr>
              <a:t>Company’s Private Excha</a:t>
            </a:r>
            <a:r>
              <a:rPr lang="en-US" altLang="ko-KR" sz="2200" b="1" dirty="0" err="1" smtClean="0">
                <a:ea typeface="Roboto Light" pitchFamily="2" charset="0"/>
                <a:cs typeface="Roboto Condensed Regular"/>
              </a:rPr>
              <a:t>ng</a:t>
            </a:r>
            <a:r>
              <a:rPr lang="en-SG" altLang="ko-KR" sz="2200" b="1" dirty="0" smtClean="0">
                <a:ea typeface="Roboto Light" pitchFamily="2" charset="0"/>
                <a:cs typeface="Roboto Condensed Regular"/>
              </a:rPr>
              <a:t>e - Bittrexchange.com </a:t>
            </a:r>
            <a:r>
              <a:rPr lang="en-SG" altLang="ko-KR" sz="2200" b="1" dirty="0" smtClean="0">
                <a:ea typeface="Roboto Light" pitchFamily="2" charset="0"/>
                <a:cs typeface="Roboto Condensed Regular"/>
              </a:rPr>
              <a:t>(After ICO Phases)</a:t>
            </a:r>
          </a:p>
          <a:p>
            <a:endParaRPr lang="en-SG" altLang="ko-KR" sz="2200" b="1" dirty="0" smtClean="0">
              <a:ea typeface="Roboto Light" pitchFamily="2" charset="0"/>
              <a:cs typeface="Roboto Condensed Regular"/>
            </a:endParaRPr>
          </a:p>
          <a:p>
            <a:pPr marL="342900" indent="-342900">
              <a:buFont typeface="Wingdings" charset="2"/>
              <a:buChar char="ü"/>
            </a:pPr>
            <a:r>
              <a:rPr lang="en-SG" sz="2200" b="1" dirty="0" smtClean="0">
                <a:ea typeface="Roboto Light" pitchFamily="2" charset="0"/>
                <a:cs typeface="Roboto Condensed Regular"/>
              </a:rPr>
              <a:t>BTR Holders</a:t>
            </a:r>
          </a:p>
          <a:p>
            <a:endParaRPr lang="en-SG" sz="2200" b="1" dirty="0" smtClean="0">
              <a:ea typeface="Roboto Light" pitchFamily="2" charset="0"/>
              <a:cs typeface="Roboto Condensed Regular"/>
            </a:endParaRPr>
          </a:p>
          <a:p>
            <a:pPr marL="342900" indent="-342900">
              <a:buFont typeface="Wingdings" charset="2"/>
              <a:buChar char="ü"/>
            </a:pPr>
            <a:r>
              <a:rPr lang="en-SG" sz="2200" b="1" dirty="0" smtClean="0">
                <a:ea typeface="Roboto Light" pitchFamily="2" charset="0"/>
                <a:cs typeface="Roboto Condensed Regular"/>
              </a:rPr>
              <a:t>International Exchanges (After Listing)</a:t>
            </a:r>
            <a:endParaRPr lang="x-none" sz="2200" b="1" dirty="0" smtClean="0"/>
          </a:p>
        </p:txBody>
      </p:sp>
    </p:spTree>
    <p:extLst>
      <p:ext uri="{BB962C8B-B14F-4D97-AF65-F5344CB8AC3E}">
        <p14:creationId xmlns:p14="http://schemas.microsoft.com/office/powerpoint/2010/main" val="176115063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90500"/>
            <a:ext cx="6508377" cy="1143000"/>
          </a:xfrm>
        </p:spPr>
        <p:txBody>
          <a:bodyPr/>
          <a:lstStyle/>
          <a:p>
            <a:r>
              <a:rPr lang="en-US" sz="4000" b="1" dirty="0" smtClean="0"/>
              <a:t>M</a:t>
            </a:r>
            <a:r>
              <a:rPr lang="en-US" sz="4000" b="1" dirty="0" smtClean="0"/>
              <a:t>obile App </a:t>
            </a:r>
            <a:endParaRPr lang="en-US" sz="4000" b="1" dirty="0"/>
          </a:p>
        </p:txBody>
      </p:sp>
      <p:pic>
        <p:nvPicPr>
          <p:cNvPr id="4" name="Content Placeholder 3" descr="BTR logo with tag.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252" t="9782" r="10075" b="14633"/>
          <a:stretch/>
        </p:blipFill>
        <p:spPr>
          <a:xfrm>
            <a:off x="7338071" y="383663"/>
            <a:ext cx="1405776" cy="1402359"/>
          </a:xfrm>
        </p:spPr>
      </p:pic>
      <p:sp>
        <p:nvSpPr>
          <p:cNvPr id="8" name="TextBox 7"/>
          <p:cNvSpPr txBox="1"/>
          <p:nvPr/>
        </p:nvSpPr>
        <p:spPr>
          <a:xfrm>
            <a:off x="358723" y="1406114"/>
            <a:ext cx="7473939" cy="5355311"/>
          </a:xfrm>
          <a:prstGeom prst="rect">
            <a:avLst/>
          </a:prstGeom>
          <a:noFill/>
        </p:spPr>
        <p:txBody>
          <a:bodyPr wrap="square" rtlCol="0">
            <a:spAutoFit/>
          </a:bodyPr>
          <a:lstStyle/>
          <a:p>
            <a:r>
              <a:rPr lang="x-none" sz="2200" b="1" dirty="0" smtClean="0"/>
              <a:t>We are coming with well featured mobile app for android users</a:t>
            </a:r>
            <a:r>
              <a:rPr lang="x-none" sz="2200" b="1" dirty="0" smtClean="0"/>
              <a:t>:</a:t>
            </a:r>
          </a:p>
          <a:p>
            <a:endParaRPr lang="x-none" sz="2200" b="1" dirty="0" smtClean="0"/>
          </a:p>
          <a:p>
            <a:r>
              <a:rPr lang="x-none" sz="2200" b="1" dirty="0" smtClean="0"/>
              <a:t>By</a:t>
            </a:r>
            <a:r>
              <a:rPr lang="x-none" sz="2200" b="1" dirty="0" smtClean="0"/>
              <a:t> Downloading BTR Mobile app, you can get </a:t>
            </a:r>
            <a:r>
              <a:rPr lang="x-none" sz="2800" b="1" dirty="0" smtClean="0">
                <a:solidFill>
                  <a:schemeClr val="accent1"/>
                </a:solidFill>
              </a:rPr>
              <a:t>1000 BTR</a:t>
            </a:r>
            <a:r>
              <a:rPr lang="x-none" sz="2200" b="1" dirty="0" smtClean="0"/>
              <a:t> for absolutely free.</a:t>
            </a:r>
          </a:p>
          <a:p>
            <a:endParaRPr lang="x-none" sz="2200" b="1" dirty="0" smtClean="0"/>
          </a:p>
          <a:p>
            <a:r>
              <a:rPr lang="x-none" sz="2200" b="1" u="sng" dirty="0" smtClean="0">
                <a:solidFill>
                  <a:schemeClr val="accent3">
                    <a:lumMod val="75000"/>
                  </a:schemeClr>
                </a:solidFill>
              </a:rPr>
              <a:t>For using this BTR you need to do below tasks:</a:t>
            </a:r>
          </a:p>
          <a:p>
            <a:pPr marL="457200" indent="-457200">
              <a:buAutoNum type="arabicParenR"/>
            </a:pPr>
            <a:r>
              <a:rPr lang="x-none" sz="2200" b="1" dirty="0" smtClean="0"/>
              <a:t>Share BTR Mobile App to 3 people</a:t>
            </a:r>
          </a:p>
          <a:p>
            <a:pPr marL="457200" indent="-457200">
              <a:buAutoNum type="arabicParenR"/>
            </a:pPr>
            <a:r>
              <a:rPr lang="x-none" sz="2200" b="1" dirty="0" smtClean="0"/>
              <a:t>Follow and Like our facebook page</a:t>
            </a:r>
          </a:p>
          <a:p>
            <a:pPr marL="457200" indent="-457200">
              <a:buAutoNum type="arabicParenR"/>
            </a:pPr>
            <a:r>
              <a:rPr lang="x-none" sz="2200" b="1" dirty="0" smtClean="0"/>
              <a:t>Follow and Like our Twitter page</a:t>
            </a:r>
          </a:p>
          <a:p>
            <a:pPr marL="457200" indent="-457200">
              <a:buAutoNum type="arabicParenR"/>
            </a:pPr>
            <a:r>
              <a:rPr lang="x-none" sz="2200" b="1" dirty="0" smtClean="0"/>
              <a:t>Follow and Like our Instagram Page</a:t>
            </a:r>
          </a:p>
          <a:p>
            <a:pPr marL="457200" indent="-457200">
              <a:buAutoNum type="arabicParenR"/>
            </a:pPr>
            <a:r>
              <a:rPr lang="x-none" sz="2200" b="1" dirty="0" smtClean="0"/>
              <a:t>Join our Telegram Telecast Group</a:t>
            </a:r>
          </a:p>
          <a:p>
            <a:endParaRPr lang="x-none" sz="2200" b="1" dirty="0" smtClean="0"/>
          </a:p>
          <a:p>
            <a:r>
              <a:rPr lang="x-none" sz="2200" b="1" dirty="0" smtClean="0"/>
              <a:t>This 1000 BTR can be transferred and can be used for eshopping on cryptoemall.com </a:t>
            </a:r>
            <a:r>
              <a:rPr lang="x-none" sz="2200" b="1" dirty="0" smtClean="0"/>
              <a:t> </a:t>
            </a:r>
            <a:endParaRPr lang="x-none" sz="2200" b="1" dirty="0" smtClean="0"/>
          </a:p>
        </p:txBody>
      </p:sp>
    </p:spTree>
    <p:extLst>
      <p:ext uri="{BB962C8B-B14F-4D97-AF65-F5344CB8AC3E}">
        <p14:creationId xmlns:p14="http://schemas.microsoft.com/office/powerpoint/2010/main" val="36111057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What is Bitether (BTR)?</a:t>
            </a:r>
            <a:endParaRPr lang="en-US" sz="4000" b="1" dirty="0"/>
          </a:p>
        </p:txBody>
      </p:sp>
      <p:pic>
        <p:nvPicPr>
          <p:cNvPr id="4" name="Content Placeholder 3" descr="BTR logo with tag.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252" t="9782" r="10075" b="14633"/>
          <a:stretch/>
        </p:blipFill>
        <p:spPr>
          <a:xfrm>
            <a:off x="7338071" y="383663"/>
            <a:ext cx="1405776" cy="1402359"/>
          </a:xfrm>
        </p:spPr>
      </p:pic>
      <p:sp>
        <p:nvSpPr>
          <p:cNvPr id="8" name="TextBox 7"/>
          <p:cNvSpPr txBox="1"/>
          <p:nvPr/>
        </p:nvSpPr>
        <p:spPr>
          <a:xfrm>
            <a:off x="714323" y="2447514"/>
            <a:ext cx="7473939" cy="3693319"/>
          </a:xfrm>
          <a:prstGeom prst="rect">
            <a:avLst/>
          </a:prstGeom>
          <a:noFill/>
        </p:spPr>
        <p:txBody>
          <a:bodyPr wrap="square" rtlCol="0">
            <a:spAutoFit/>
          </a:bodyPr>
          <a:lstStyle/>
          <a:p>
            <a:r>
              <a:rPr lang="en-US" b="1" dirty="0" smtClean="0"/>
              <a:t>Bitether (BTR) is a peer to peer decentralized digital crypto token made on Bitcoin Blockchain via Counter Party Proof of Stake (</a:t>
            </a:r>
            <a:r>
              <a:rPr lang="en-US" b="1" dirty="0" err="1" smtClean="0"/>
              <a:t>PoS</a:t>
            </a:r>
            <a:r>
              <a:rPr lang="en-US" b="1" dirty="0" smtClean="0"/>
              <a:t>) Algorithm.</a:t>
            </a:r>
          </a:p>
          <a:p>
            <a:endParaRPr lang="en-US" b="1" dirty="0" smtClean="0"/>
          </a:p>
          <a:p>
            <a:r>
              <a:rPr lang="en-US" b="1" dirty="0" smtClean="0"/>
              <a:t>BTR follows the below characteristics:</a:t>
            </a:r>
          </a:p>
          <a:p>
            <a:endParaRPr lang="en-US" dirty="0"/>
          </a:p>
          <a:p>
            <a:pPr marL="457200" indent="-457200" defTabSz="1219170" latinLnBrk="1">
              <a:buClr>
                <a:schemeClr val="tx1"/>
              </a:buClr>
              <a:buFont typeface="Arial" charset="0"/>
              <a:buChar char="•"/>
              <a:defRPr/>
            </a:pPr>
            <a:r>
              <a:rPr lang="en-SG" altLang="ko-KR" b="1" dirty="0">
                <a:ea typeface="Roboto Light" pitchFamily="2" charset="0"/>
                <a:cs typeface="Roboto Condensed Regular"/>
              </a:rPr>
              <a:t>Anonymous </a:t>
            </a:r>
            <a:r>
              <a:rPr lang="en-SG" altLang="ko-KR" b="1" dirty="0" smtClean="0">
                <a:ea typeface="Roboto Light" pitchFamily="2" charset="0"/>
                <a:cs typeface="Roboto Condensed Regular"/>
              </a:rPr>
              <a:t>Currency</a:t>
            </a:r>
          </a:p>
          <a:p>
            <a:pPr marL="457200" indent="-457200" defTabSz="1219170" latinLnBrk="1">
              <a:buClr>
                <a:schemeClr val="tx1"/>
              </a:buClr>
              <a:buFont typeface="Arial" charset="0"/>
              <a:buChar char="•"/>
              <a:defRPr/>
            </a:pPr>
            <a:r>
              <a:rPr lang="en-SG" altLang="ko-KR" b="1" dirty="0" smtClean="0">
                <a:ea typeface="Roboto Light" pitchFamily="2" charset="0"/>
                <a:cs typeface="Roboto Condensed Regular"/>
              </a:rPr>
              <a:t>Transperant Public Ledger</a:t>
            </a:r>
          </a:p>
          <a:p>
            <a:pPr marL="457200" indent="-457200" defTabSz="1219170" latinLnBrk="1">
              <a:buClr>
                <a:schemeClr val="tx1"/>
              </a:buClr>
              <a:buFont typeface="Arial" charset="0"/>
              <a:buChar char="•"/>
              <a:defRPr/>
            </a:pPr>
            <a:r>
              <a:rPr lang="en-SG" altLang="ko-KR" b="1" dirty="0">
                <a:ea typeface="Roboto Light" pitchFamily="2" charset="0"/>
                <a:cs typeface="Roboto Condensed Regular"/>
              </a:rPr>
              <a:t>Fast Transfer with Low Fees</a:t>
            </a:r>
            <a:endParaRPr lang="en-SG" altLang="ko-KR" b="1" dirty="0" smtClean="0">
              <a:ea typeface="Roboto Light" pitchFamily="2" charset="0"/>
              <a:cs typeface="Roboto Condensed Regular"/>
            </a:endParaRPr>
          </a:p>
          <a:p>
            <a:pPr marL="457200" indent="-457200" defTabSz="1219170" latinLnBrk="1">
              <a:buClr>
                <a:schemeClr val="tx1"/>
              </a:buClr>
              <a:buFont typeface="Arial" charset="0"/>
              <a:buChar char="•"/>
              <a:defRPr/>
            </a:pPr>
            <a:r>
              <a:rPr lang="en-SG" altLang="ko-KR" b="1" dirty="0" smtClean="0">
                <a:ea typeface="Roboto Light" pitchFamily="2" charset="0"/>
                <a:cs typeface="Roboto Condensed Regular"/>
              </a:rPr>
              <a:t>World Wide </a:t>
            </a:r>
            <a:r>
              <a:rPr lang="en-SG" altLang="ko-KR" b="1" dirty="0">
                <a:ea typeface="Roboto Light" pitchFamily="2" charset="0"/>
                <a:cs typeface="Roboto Condensed Regular"/>
              </a:rPr>
              <a:t>T</a:t>
            </a:r>
            <a:r>
              <a:rPr lang="en-SG" altLang="ko-KR" b="1" dirty="0" smtClean="0">
                <a:ea typeface="Roboto Light" pitchFamily="2" charset="0"/>
                <a:cs typeface="Roboto Condensed Regular"/>
              </a:rPr>
              <a:t>ransactable</a:t>
            </a:r>
            <a:endParaRPr lang="en-SG" altLang="ko-KR" b="1" dirty="0">
              <a:ea typeface="Roboto Light" pitchFamily="2" charset="0"/>
              <a:cs typeface="Roboto Condensed Regular"/>
            </a:endParaRPr>
          </a:p>
          <a:p>
            <a:pPr marL="457200" indent="-457200" defTabSz="1219170" latinLnBrk="1">
              <a:buClr>
                <a:schemeClr val="tx1"/>
              </a:buClr>
              <a:buFont typeface="Arial" charset="0"/>
              <a:buChar char="•"/>
              <a:defRPr/>
            </a:pPr>
            <a:r>
              <a:rPr lang="en-SG" altLang="ko-KR" b="1" dirty="0">
                <a:ea typeface="Roboto Light" pitchFamily="2" charset="0"/>
                <a:cs typeface="Roboto Condensed Regular"/>
              </a:rPr>
              <a:t>Limited Supply</a:t>
            </a:r>
          </a:p>
          <a:p>
            <a:pPr defTabSz="1219170" latinLnBrk="1">
              <a:buClr>
                <a:schemeClr val="tx1"/>
              </a:buClr>
              <a:defRPr/>
            </a:pPr>
            <a:r>
              <a:rPr lang="en-SG" altLang="ko-KR" b="1" dirty="0" smtClean="0">
                <a:ea typeface="Roboto Light" pitchFamily="2" charset="0"/>
                <a:cs typeface="Roboto Condensed Regular"/>
              </a:rPr>
              <a:t> </a:t>
            </a:r>
            <a:endParaRPr lang="en-US" altLang="ko-KR" dirty="0">
              <a:ea typeface="Roboto Light" pitchFamily="2" charset="0"/>
              <a:cs typeface="Roboto Condensed Regular"/>
            </a:endParaRPr>
          </a:p>
          <a:p>
            <a:endParaRPr lang="en-US" dirty="0"/>
          </a:p>
        </p:txBody>
      </p:sp>
    </p:spTree>
    <p:extLst>
      <p:ext uri="{BB962C8B-B14F-4D97-AF65-F5344CB8AC3E}">
        <p14:creationId xmlns:p14="http://schemas.microsoft.com/office/powerpoint/2010/main" val="366807468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Referral Bonus </a:t>
            </a:r>
            <a:endParaRPr lang="en-US" sz="4000" b="1" dirty="0"/>
          </a:p>
        </p:txBody>
      </p:sp>
      <p:pic>
        <p:nvPicPr>
          <p:cNvPr id="4" name="Content Placeholder 3" descr="BTR logo with tag.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252" t="9782" r="10075" b="14633"/>
          <a:stretch/>
        </p:blipFill>
        <p:spPr>
          <a:xfrm>
            <a:off x="7338071" y="383663"/>
            <a:ext cx="1405776" cy="1402359"/>
          </a:xfrm>
        </p:spPr>
      </p:pic>
      <p:sp>
        <p:nvSpPr>
          <p:cNvPr id="8" name="TextBox 7"/>
          <p:cNvSpPr txBox="1"/>
          <p:nvPr/>
        </p:nvSpPr>
        <p:spPr>
          <a:xfrm>
            <a:off x="714323" y="2447514"/>
            <a:ext cx="7473939" cy="3170098"/>
          </a:xfrm>
          <a:prstGeom prst="rect">
            <a:avLst/>
          </a:prstGeom>
          <a:noFill/>
        </p:spPr>
        <p:txBody>
          <a:bodyPr wrap="square" rtlCol="0">
            <a:spAutoFit/>
          </a:bodyPr>
          <a:lstStyle/>
          <a:p>
            <a:endParaRPr lang="x-none" sz="2200" b="1" dirty="0" smtClean="0"/>
          </a:p>
          <a:p>
            <a:endParaRPr lang="x-none" sz="2200" b="1" dirty="0"/>
          </a:p>
          <a:p>
            <a:r>
              <a:rPr lang="x-none" sz="2200" b="1" dirty="0" smtClean="0"/>
              <a:t>BTR Holder can invite and refer any other investor in ICO. He will get </a:t>
            </a:r>
            <a:r>
              <a:rPr lang="x-none" sz="2400" b="1" dirty="0" smtClean="0">
                <a:solidFill>
                  <a:schemeClr val="accent3">
                    <a:lumMod val="75000"/>
                  </a:schemeClr>
                </a:solidFill>
              </a:rPr>
              <a:t>5%</a:t>
            </a:r>
            <a:r>
              <a:rPr lang="x-none" sz="2200" b="1" dirty="0" smtClean="0"/>
              <a:t> Bonus on new investment made by his referral.</a:t>
            </a:r>
          </a:p>
          <a:p>
            <a:endParaRPr lang="en-SG" altLang="ko-KR" sz="2200" b="1" dirty="0" smtClean="0">
              <a:ea typeface="Roboto Light" pitchFamily="2" charset="0"/>
              <a:cs typeface="Roboto Condensed Regular"/>
            </a:endParaRPr>
          </a:p>
          <a:p>
            <a:endParaRPr lang="en-SG" altLang="ko-KR" sz="2200" b="1" dirty="0">
              <a:ea typeface="Roboto Light" pitchFamily="2" charset="0"/>
              <a:cs typeface="Roboto Condensed Regular"/>
            </a:endParaRPr>
          </a:p>
          <a:p>
            <a:pPr defTabSz="1219170" latinLnBrk="1">
              <a:buClr>
                <a:schemeClr val="tx1"/>
              </a:buClr>
              <a:defRPr/>
            </a:pPr>
            <a:r>
              <a:rPr lang="en-SG" altLang="ko-KR" sz="2200" b="1" dirty="0" smtClean="0">
                <a:ea typeface="Roboto Light" pitchFamily="2" charset="0"/>
                <a:cs typeface="Roboto Condensed Regular"/>
              </a:rPr>
              <a:t> </a:t>
            </a:r>
            <a:endParaRPr lang="en-US" altLang="ko-KR" sz="2200" dirty="0">
              <a:ea typeface="Roboto Light" pitchFamily="2" charset="0"/>
              <a:cs typeface="Roboto Condensed Regular"/>
            </a:endParaRPr>
          </a:p>
          <a:p>
            <a:endParaRPr lang="en-US" sz="2200" dirty="0"/>
          </a:p>
        </p:txBody>
      </p:sp>
    </p:spTree>
    <p:extLst>
      <p:ext uri="{BB962C8B-B14F-4D97-AF65-F5344CB8AC3E}">
        <p14:creationId xmlns:p14="http://schemas.microsoft.com/office/powerpoint/2010/main" val="196511807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TR logo with tag.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252" t="9782" r="10075" b="14633"/>
          <a:stretch/>
        </p:blipFill>
        <p:spPr>
          <a:xfrm>
            <a:off x="7338071" y="383663"/>
            <a:ext cx="1405776" cy="1402359"/>
          </a:xfrm>
        </p:spPr>
      </p:pic>
      <p:sp>
        <p:nvSpPr>
          <p:cNvPr id="3" name="Rectangle 2"/>
          <p:cNvSpPr/>
          <p:nvPr/>
        </p:nvSpPr>
        <p:spPr>
          <a:xfrm>
            <a:off x="1268904" y="2573635"/>
            <a:ext cx="6606196" cy="1323439"/>
          </a:xfrm>
          <a:prstGeom prst="rect">
            <a:avLst/>
          </a:prstGeom>
          <a:noFill/>
        </p:spPr>
        <p:txBody>
          <a:bodyPr wrap="none" lIns="91440" tIns="45720" rIns="91440" bIns="45720">
            <a:spAutoFit/>
          </a:bodyPr>
          <a:lstStyle/>
          <a:p>
            <a:pPr algn="ctr"/>
            <a:r>
              <a:rPr lang="x-none" sz="8000" b="1" dirty="0" smtClean="0">
                <a:ln w="18000">
                  <a:solidFill>
                    <a:schemeClr val="accent2">
                      <a:lumMod val="75000"/>
                      <a:lumOff val="25000"/>
                    </a:schemeClr>
                  </a:solidFill>
                  <a:prstDash val="solid"/>
                  <a:miter lim="800000"/>
                </a:ln>
                <a:solidFill>
                  <a:schemeClr val="accent3">
                    <a:lumMod val="75000"/>
                  </a:schemeClr>
                </a:solidFill>
                <a:effectLst>
                  <a:outerShdw blurRad="25500" dist="23000" dir="7020000" algn="tl">
                    <a:srgbClr val="000000">
                      <a:alpha val="50000"/>
                    </a:srgbClr>
                  </a:outerShdw>
                </a:effectLst>
              </a:rPr>
              <a:t>Thanks </a:t>
            </a:r>
            <a:r>
              <a:rPr lang="x-none" sz="8000" b="1" dirty="0" smtClean="0">
                <a:ln w="18000">
                  <a:solidFill>
                    <a:schemeClr val="accent2">
                      <a:lumMod val="75000"/>
                      <a:lumOff val="25000"/>
                    </a:schemeClr>
                  </a:solidFill>
                  <a:prstDash val="solid"/>
                  <a:miter lim="800000"/>
                </a:ln>
                <a:solidFill>
                  <a:schemeClr val="accent3">
                    <a:lumMod val="75000"/>
                  </a:schemeClr>
                </a:solidFill>
                <a:effectLst>
                  <a:outerShdw blurRad="25500" dist="23000" dir="7020000" algn="tl">
                    <a:srgbClr val="000000">
                      <a:alpha val="50000"/>
                    </a:srgbClr>
                  </a:outerShdw>
                </a:effectLst>
              </a:rPr>
              <a:t>a lot</a:t>
            </a:r>
            <a:r>
              <a:rPr lang="x-none" sz="8000" b="1" dirty="0" smtClean="0">
                <a:ln w="18000">
                  <a:solidFill>
                    <a:schemeClr val="accent2">
                      <a:lumMod val="75000"/>
                      <a:lumOff val="25000"/>
                    </a:schemeClr>
                  </a:solidFill>
                  <a:prstDash val="solid"/>
                  <a:miter lim="800000"/>
                </a:ln>
                <a:solidFill>
                  <a:schemeClr val="accent3">
                    <a:lumMod val="75000"/>
                  </a:schemeClr>
                </a:solidFill>
                <a:effectLst>
                  <a:outerShdw blurRad="25500" dist="23000" dir="7020000" algn="tl">
                    <a:srgbClr val="000000">
                      <a:alpha val="50000"/>
                    </a:srgbClr>
                  </a:outerShdw>
                </a:effectLst>
              </a:rPr>
              <a:t>!!</a:t>
            </a:r>
            <a:endParaRPr lang="x-none" sz="8000" b="1" dirty="0" smtClean="0">
              <a:ln w="18000">
                <a:solidFill>
                  <a:schemeClr val="accent2">
                    <a:lumMod val="75000"/>
                    <a:lumOff val="25000"/>
                  </a:schemeClr>
                </a:solidFill>
                <a:prstDash val="solid"/>
                <a:miter lim="800000"/>
              </a:ln>
              <a:solidFill>
                <a:schemeClr val="accent3">
                  <a:lumMod val="75000"/>
                </a:schemeClr>
              </a:solid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130306860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About MAK International</a:t>
            </a:r>
            <a:endParaRPr lang="en-US" sz="4000" b="1" dirty="0"/>
          </a:p>
        </p:txBody>
      </p:sp>
      <p:pic>
        <p:nvPicPr>
          <p:cNvPr id="4" name="Content Placeholder 3" descr="BTR logo with tag.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252" t="9782" r="10075" b="14633"/>
          <a:stretch/>
        </p:blipFill>
        <p:spPr>
          <a:xfrm>
            <a:off x="7338071" y="383663"/>
            <a:ext cx="1405776" cy="1402359"/>
          </a:xfrm>
        </p:spPr>
      </p:pic>
      <p:sp>
        <p:nvSpPr>
          <p:cNvPr id="8" name="TextBox 7"/>
          <p:cNvSpPr txBox="1"/>
          <p:nvPr/>
        </p:nvSpPr>
        <p:spPr>
          <a:xfrm>
            <a:off x="171967" y="2447514"/>
            <a:ext cx="8757075" cy="3416320"/>
          </a:xfrm>
          <a:prstGeom prst="rect">
            <a:avLst/>
          </a:prstGeom>
          <a:noFill/>
        </p:spPr>
        <p:txBody>
          <a:bodyPr wrap="square" rtlCol="0">
            <a:spAutoFit/>
          </a:bodyPr>
          <a:lstStyle/>
          <a:p>
            <a:r>
              <a:rPr lang="x-none" b="1" dirty="0" smtClean="0"/>
              <a:t>“Mak International is the founder company of Bitether (BTR)”</a:t>
            </a:r>
            <a:endParaRPr lang="en-SG" altLang="ko-KR" b="1" dirty="0">
              <a:ea typeface="Roboto Light" pitchFamily="2" charset="0"/>
              <a:cs typeface="Roboto Condensed Regular"/>
            </a:endParaRPr>
          </a:p>
          <a:p>
            <a:pPr defTabSz="1219170" latinLnBrk="1">
              <a:buClr>
                <a:schemeClr val="tx1"/>
              </a:buClr>
              <a:defRPr/>
            </a:pPr>
            <a:r>
              <a:rPr lang="en-SG" altLang="ko-KR" b="1" dirty="0" smtClean="0">
                <a:ea typeface="Roboto Light" pitchFamily="2" charset="0"/>
                <a:cs typeface="Roboto Condensed Regular"/>
              </a:rPr>
              <a:t> </a:t>
            </a:r>
          </a:p>
          <a:p>
            <a:pPr marL="285750" lvl="0" indent="-285750" fontAlgn="base">
              <a:buFont typeface="Arial"/>
              <a:buChar char="•"/>
            </a:pPr>
            <a:r>
              <a:rPr lang="en-US" b="1" dirty="0" smtClean="0"/>
              <a:t>MAK </a:t>
            </a:r>
            <a:r>
              <a:rPr lang="en-US" b="1" dirty="0"/>
              <a:t>International, is the Crypto Currency Education Training Company actively working in the Crypto Industry since 2013</a:t>
            </a:r>
            <a:r>
              <a:rPr lang="en-US" b="1" dirty="0" smtClean="0"/>
              <a:t>.</a:t>
            </a:r>
          </a:p>
          <a:p>
            <a:pPr marL="285750" indent="-285750" fontAlgn="base">
              <a:buFont typeface="Arial"/>
              <a:buChar char="•"/>
            </a:pPr>
            <a:r>
              <a:rPr lang="en-US" b="1" dirty="0"/>
              <a:t>MAK International is associated with Real Estate Development </a:t>
            </a:r>
            <a:r>
              <a:rPr lang="en-US" b="1" dirty="0" smtClean="0"/>
              <a:t>Industry Too.</a:t>
            </a:r>
            <a:endParaRPr lang="en-US" b="1" dirty="0"/>
          </a:p>
          <a:p>
            <a:pPr marL="285750" lvl="0" indent="-285750" fontAlgn="base">
              <a:buFont typeface="Arial"/>
              <a:buChar char="•"/>
            </a:pPr>
            <a:r>
              <a:rPr lang="en-US" b="1" dirty="0"/>
              <a:t>We have already conducted 100+ seminars and presentations on Crypto Currency and Blockchain Technology.</a:t>
            </a:r>
          </a:p>
          <a:p>
            <a:pPr marL="285750" lvl="0" indent="-285750" fontAlgn="base">
              <a:buFont typeface="Arial"/>
              <a:buChar char="•"/>
            </a:pPr>
            <a:r>
              <a:rPr lang="en-US" b="1" dirty="0" smtClean="0"/>
              <a:t>Looking </a:t>
            </a:r>
            <a:r>
              <a:rPr lang="en-US" b="1" dirty="0"/>
              <a:t>at our </a:t>
            </a:r>
            <a:r>
              <a:rPr lang="en-US" b="1" dirty="0" smtClean="0"/>
              <a:t>in-depth </a:t>
            </a:r>
            <a:r>
              <a:rPr lang="en-US" b="1" dirty="0"/>
              <a:t>Knowledge, Motivation and Passion towards the crypto field, many people who attended our seminars and presentations ask us to create our own crypto currency or digital token.</a:t>
            </a:r>
          </a:p>
          <a:p>
            <a:pPr marL="285750" lvl="0" indent="-285750" fontAlgn="base">
              <a:buFont typeface="Arial"/>
              <a:buChar char="•"/>
            </a:pPr>
            <a:r>
              <a:rPr lang="en-US" b="1" dirty="0"/>
              <a:t>Thus, we have planned and created our own digital crypto token named “Bitether</a:t>
            </a:r>
            <a:r>
              <a:rPr lang="en-US" b="1" dirty="0" smtClean="0"/>
              <a:t>”.</a:t>
            </a:r>
            <a:endParaRPr lang="en-SG" altLang="ko-KR" b="1" dirty="0">
              <a:ea typeface="Roboto Light" pitchFamily="2" charset="0"/>
              <a:cs typeface="Roboto Condensed Regular"/>
            </a:endParaRPr>
          </a:p>
        </p:txBody>
      </p:sp>
    </p:spTree>
    <p:extLst>
      <p:ext uri="{BB962C8B-B14F-4D97-AF65-F5344CB8AC3E}">
        <p14:creationId xmlns:p14="http://schemas.microsoft.com/office/powerpoint/2010/main" val="120122181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t>Mission</a:t>
            </a:r>
            <a:endParaRPr lang="en-US" sz="4400" b="1" dirty="0"/>
          </a:p>
        </p:txBody>
      </p:sp>
      <p:pic>
        <p:nvPicPr>
          <p:cNvPr id="4" name="Content Placeholder 3" descr="BTR logo with tag.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252" t="9782" r="10075" b="14633"/>
          <a:stretch/>
        </p:blipFill>
        <p:spPr>
          <a:xfrm>
            <a:off x="7338071" y="383663"/>
            <a:ext cx="1405776" cy="1402359"/>
          </a:xfrm>
        </p:spPr>
      </p:pic>
      <p:sp>
        <p:nvSpPr>
          <p:cNvPr id="8" name="TextBox 7"/>
          <p:cNvSpPr txBox="1"/>
          <p:nvPr/>
        </p:nvSpPr>
        <p:spPr>
          <a:xfrm>
            <a:off x="714323" y="2447514"/>
            <a:ext cx="7473939" cy="3139321"/>
          </a:xfrm>
          <a:prstGeom prst="rect">
            <a:avLst/>
          </a:prstGeom>
          <a:noFill/>
        </p:spPr>
        <p:txBody>
          <a:bodyPr wrap="square" rtlCol="0">
            <a:spAutoFit/>
          </a:bodyPr>
          <a:lstStyle/>
          <a:p>
            <a:pPr marL="285750" indent="-285750">
              <a:buFont typeface="Arial"/>
              <a:buChar char="•"/>
            </a:pPr>
            <a:r>
              <a:rPr lang="x-none" sz="2200" b="1" dirty="0" smtClean="0"/>
              <a:t>Take Bitether (BTR) into the list of top traded crypto currencies in the world till 2020.</a:t>
            </a:r>
          </a:p>
          <a:p>
            <a:pPr marL="285750" indent="-285750">
              <a:buFont typeface="Arial"/>
              <a:buChar char="•"/>
            </a:pPr>
            <a:endParaRPr lang="x-none" sz="2200" b="1" dirty="0"/>
          </a:p>
          <a:p>
            <a:pPr marL="285750" indent="-285750">
              <a:buFont typeface="Arial"/>
              <a:buChar char="•"/>
            </a:pPr>
            <a:endParaRPr lang="x-none" sz="2200" b="1" dirty="0" smtClean="0"/>
          </a:p>
          <a:p>
            <a:pPr marL="285750" indent="-285750">
              <a:buFont typeface="Arial"/>
              <a:buChar char="•"/>
            </a:pPr>
            <a:r>
              <a:rPr lang="en-US" sz="2200" b="1" dirty="0" smtClean="0"/>
              <a:t>M</a:t>
            </a:r>
            <a:r>
              <a:rPr lang="x-none" sz="2200" b="1" dirty="0" smtClean="0"/>
              <a:t>ake Bitether (BTR) most valuable crypto currency in term of market capitalization.</a:t>
            </a:r>
          </a:p>
          <a:p>
            <a:endParaRPr lang="en-SG" altLang="ko-KR" sz="2200" b="1" dirty="0">
              <a:ea typeface="Roboto Light" pitchFamily="2" charset="0"/>
              <a:cs typeface="Roboto Condensed Regular"/>
            </a:endParaRPr>
          </a:p>
          <a:p>
            <a:pPr defTabSz="1219170" latinLnBrk="1">
              <a:buClr>
                <a:schemeClr val="tx1"/>
              </a:buClr>
              <a:defRPr/>
            </a:pPr>
            <a:r>
              <a:rPr lang="en-SG" altLang="ko-KR" sz="2200" b="1" dirty="0" smtClean="0">
                <a:ea typeface="Roboto Light" pitchFamily="2" charset="0"/>
                <a:cs typeface="Roboto Condensed Regular"/>
              </a:rPr>
              <a:t> </a:t>
            </a:r>
            <a:endParaRPr lang="en-US" altLang="ko-KR" sz="2200" dirty="0">
              <a:ea typeface="Roboto Light" pitchFamily="2" charset="0"/>
              <a:cs typeface="Roboto Condensed Regular"/>
            </a:endParaRPr>
          </a:p>
          <a:p>
            <a:endParaRPr lang="en-US" sz="2200" dirty="0"/>
          </a:p>
        </p:txBody>
      </p:sp>
    </p:spTree>
    <p:extLst>
      <p:ext uri="{BB962C8B-B14F-4D97-AF65-F5344CB8AC3E}">
        <p14:creationId xmlns:p14="http://schemas.microsoft.com/office/powerpoint/2010/main" val="128730589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t>Vision</a:t>
            </a:r>
            <a:endParaRPr lang="en-US" sz="4400" b="1" dirty="0"/>
          </a:p>
        </p:txBody>
      </p:sp>
      <p:pic>
        <p:nvPicPr>
          <p:cNvPr id="4" name="Content Placeholder 3" descr="BTR logo with tag.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252" t="9782" r="10075" b="14633"/>
          <a:stretch/>
        </p:blipFill>
        <p:spPr>
          <a:xfrm>
            <a:off x="7338071" y="383663"/>
            <a:ext cx="1405776" cy="1402359"/>
          </a:xfrm>
        </p:spPr>
      </p:pic>
      <p:sp>
        <p:nvSpPr>
          <p:cNvPr id="8" name="TextBox 7"/>
          <p:cNvSpPr txBox="1"/>
          <p:nvPr/>
        </p:nvSpPr>
        <p:spPr>
          <a:xfrm>
            <a:off x="714323" y="2447514"/>
            <a:ext cx="7473939" cy="3139321"/>
          </a:xfrm>
          <a:prstGeom prst="rect">
            <a:avLst/>
          </a:prstGeom>
          <a:noFill/>
        </p:spPr>
        <p:txBody>
          <a:bodyPr wrap="square" rtlCol="0">
            <a:spAutoFit/>
          </a:bodyPr>
          <a:lstStyle/>
          <a:p>
            <a:pPr marL="285750" indent="-285750">
              <a:buFont typeface="Arial"/>
              <a:buChar char="•"/>
            </a:pPr>
            <a:r>
              <a:rPr lang="x-none" sz="2200" b="1" dirty="0" smtClean="0"/>
              <a:t>Make Bitether (BTR) an incredible Payment gateway for online and offline users till 2025</a:t>
            </a:r>
          </a:p>
          <a:p>
            <a:pPr marL="285750" indent="-285750">
              <a:buFont typeface="Arial"/>
              <a:buChar char="•"/>
            </a:pPr>
            <a:endParaRPr lang="x-none" sz="2200" b="1" dirty="0"/>
          </a:p>
          <a:p>
            <a:pPr marL="285750" indent="-285750">
              <a:buFont typeface="Arial"/>
              <a:buChar char="•"/>
            </a:pPr>
            <a:endParaRPr lang="x-none" sz="2200" b="1" dirty="0" smtClean="0"/>
          </a:p>
          <a:p>
            <a:pPr marL="285750" indent="-285750">
              <a:buFont typeface="Arial"/>
              <a:buChar char="•"/>
            </a:pPr>
            <a:r>
              <a:rPr lang="x-none" sz="2200" b="1" dirty="0" smtClean="0"/>
              <a:t>Enter into maximum countries of the world as most trusted plateform for financial transactions.</a:t>
            </a:r>
          </a:p>
          <a:p>
            <a:endParaRPr lang="en-SG" altLang="ko-KR" sz="2200" b="1" dirty="0">
              <a:ea typeface="Roboto Light" pitchFamily="2" charset="0"/>
              <a:cs typeface="Roboto Condensed Regular"/>
            </a:endParaRPr>
          </a:p>
          <a:p>
            <a:pPr defTabSz="1219170" latinLnBrk="1">
              <a:buClr>
                <a:schemeClr val="tx1"/>
              </a:buClr>
              <a:defRPr/>
            </a:pPr>
            <a:r>
              <a:rPr lang="en-SG" altLang="ko-KR" sz="2200" b="1" dirty="0" smtClean="0">
                <a:ea typeface="Roboto Light" pitchFamily="2" charset="0"/>
                <a:cs typeface="Roboto Condensed Regular"/>
              </a:rPr>
              <a:t> </a:t>
            </a:r>
            <a:endParaRPr lang="en-US" altLang="ko-KR" sz="2200" dirty="0">
              <a:ea typeface="Roboto Light" pitchFamily="2" charset="0"/>
              <a:cs typeface="Roboto Condensed Regular"/>
            </a:endParaRPr>
          </a:p>
          <a:p>
            <a:endParaRPr lang="en-US" sz="2200" dirty="0"/>
          </a:p>
        </p:txBody>
      </p:sp>
    </p:spTree>
    <p:extLst>
      <p:ext uri="{BB962C8B-B14F-4D97-AF65-F5344CB8AC3E}">
        <p14:creationId xmlns:p14="http://schemas.microsoft.com/office/powerpoint/2010/main" val="26933265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768870"/>
            <a:ext cx="6508377" cy="1143000"/>
          </a:xfrm>
        </p:spPr>
        <p:txBody>
          <a:bodyPr/>
          <a:lstStyle/>
          <a:p>
            <a:r>
              <a:rPr lang="en-US" sz="4200" b="1" dirty="0" smtClean="0"/>
              <a:t>About ICO</a:t>
            </a:r>
            <a:endParaRPr lang="en-US" sz="4200" b="1" dirty="0"/>
          </a:p>
        </p:txBody>
      </p:sp>
      <p:pic>
        <p:nvPicPr>
          <p:cNvPr id="4" name="Content Placeholder 3" descr="BTR logo with tag.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252" t="9782" r="10075" b="14633"/>
          <a:stretch/>
        </p:blipFill>
        <p:spPr>
          <a:xfrm>
            <a:off x="7338071" y="383663"/>
            <a:ext cx="1405776" cy="1402359"/>
          </a:xfrm>
        </p:spPr>
      </p:pic>
      <p:sp>
        <p:nvSpPr>
          <p:cNvPr id="8" name="TextBox 7"/>
          <p:cNvSpPr txBox="1"/>
          <p:nvPr/>
        </p:nvSpPr>
        <p:spPr>
          <a:xfrm>
            <a:off x="714323" y="1997694"/>
            <a:ext cx="7473939" cy="5355313"/>
          </a:xfrm>
          <a:prstGeom prst="rect">
            <a:avLst/>
          </a:prstGeom>
          <a:noFill/>
        </p:spPr>
        <p:txBody>
          <a:bodyPr wrap="square" rtlCol="0">
            <a:spAutoFit/>
          </a:bodyPr>
          <a:lstStyle/>
          <a:p>
            <a:r>
              <a:rPr lang="en-US" b="1" dirty="0" smtClean="0"/>
              <a:t>ICO stands for Initial Coin Offerings by which, token or currency founder raise funds from the different investors from different countries using Crowd Funding. Using ICO, most of the crypto currencies of the world came into existence.</a:t>
            </a:r>
          </a:p>
          <a:p>
            <a:pPr marL="285750" indent="-285750">
              <a:buFont typeface="Arial"/>
              <a:buChar char="•"/>
            </a:pPr>
            <a:r>
              <a:rPr lang="en-US" b="1" dirty="0" smtClean="0"/>
              <a:t>We have also selected the same way to get into the crypto market. </a:t>
            </a:r>
          </a:p>
          <a:p>
            <a:pPr marL="285750" indent="-285750">
              <a:buFont typeface="Arial"/>
              <a:buChar char="•"/>
            </a:pPr>
            <a:r>
              <a:rPr lang="en-US" b="1" dirty="0" smtClean="0"/>
              <a:t>But with </a:t>
            </a:r>
            <a:r>
              <a:rPr lang="en-US" b="1" dirty="0"/>
              <a:t>N</a:t>
            </a:r>
            <a:r>
              <a:rPr lang="en-US" b="1" dirty="0" smtClean="0"/>
              <a:t>ew Innovative idea of Crypto Mutual Fund Concept (First Ever in Crypto World)</a:t>
            </a:r>
          </a:p>
          <a:p>
            <a:endParaRPr lang="en-US" b="1" dirty="0" smtClean="0"/>
          </a:p>
          <a:p>
            <a:r>
              <a:rPr lang="en-US" b="1" u="sng" dirty="0" smtClean="0"/>
              <a:t>BTR ICO’s Unique Features:</a:t>
            </a:r>
            <a:endParaRPr lang="en-US" u="sng" dirty="0" smtClean="0"/>
          </a:p>
          <a:p>
            <a:pPr marL="457200" indent="-457200" defTabSz="1219170" latinLnBrk="1">
              <a:buClr>
                <a:schemeClr val="tx1"/>
              </a:buClr>
              <a:buFont typeface="Arial" charset="0"/>
              <a:buChar char="•"/>
              <a:defRPr/>
            </a:pPr>
            <a:r>
              <a:rPr lang="en-US" altLang="ko-KR" b="1" dirty="0">
                <a:ea typeface="Roboto Light" pitchFamily="2" charset="0"/>
                <a:cs typeface="Roboto Condensed Regular"/>
              </a:rPr>
              <a:t>T</a:t>
            </a:r>
            <a:r>
              <a:rPr lang="en-SG" altLang="ko-KR" b="1" dirty="0" smtClean="0">
                <a:ea typeface="Roboto Light" pitchFamily="2" charset="0"/>
                <a:cs typeface="Roboto Condensed Regular"/>
              </a:rPr>
              <a:t>oken Distribution</a:t>
            </a:r>
          </a:p>
          <a:p>
            <a:pPr marL="457200" indent="-457200" defTabSz="1219170" latinLnBrk="1">
              <a:buClr>
                <a:schemeClr val="tx1"/>
              </a:buClr>
              <a:buFont typeface="Arial" charset="0"/>
              <a:buChar char="•"/>
              <a:defRPr/>
            </a:pPr>
            <a:r>
              <a:rPr lang="en-SG" altLang="ko-KR" b="1" dirty="0" smtClean="0">
                <a:ea typeface="Roboto Light" pitchFamily="2" charset="0"/>
                <a:cs typeface="Roboto Condensed Regular"/>
              </a:rPr>
              <a:t>ICO Phases &amp; Bonus</a:t>
            </a:r>
          </a:p>
          <a:p>
            <a:pPr marL="457200" indent="-457200" defTabSz="1219170" latinLnBrk="1">
              <a:buClr>
                <a:schemeClr val="tx1"/>
              </a:buClr>
              <a:buFont typeface="Arial" charset="0"/>
              <a:buChar char="•"/>
              <a:defRPr/>
            </a:pPr>
            <a:r>
              <a:rPr lang="en-SG" altLang="ko-KR" b="1" dirty="0" smtClean="0">
                <a:ea typeface="Roboto Light" pitchFamily="2" charset="0"/>
                <a:cs typeface="Roboto Condensed Regular"/>
              </a:rPr>
              <a:t>Listing of BTR</a:t>
            </a:r>
          </a:p>
          <a:p>
            <a:pPr marL="457200" indent="-457200" defTabSz="1219170" latinLnBrk="1">
              <a:buClr>
                <a:schemeClr val="tx1"/>
              </a:buClr>
              <a:buFont typeface="Arial" charset="0"/>
              <a:buChar char="•"/>
              <a:defRPr/>
            </a:pPr>
            <a:r>
              <a:rPr lang="en-SG" altLang="ko-KR" b="1" dirty="0" smtClean="0">
                <a:ea typeface="Roboto Light" pitchFamily="2" charset="0"/>
                <a:cs typeface="Roboto Condensed Regular"/>
              </a:rPr>
              <a:t>Fund Utilization (Back up of BTR)</a:t>
            </a:r>
          </a:p>
          <a:p>
            <a:pPr marL="457200" indent="-457200" defTabSz="1219170" latinLnBrk="1">
              <a:buClr>
                <a:schemeClr val="tx1"/>
              </a:buClr>
              <a:buFont typeface="Arial" charset="0"/>
              <a:buChar char="•"/>
              <a:defRPr/>
            </a:pPr>
            <a:r>
              <a:rPr lang="en-SG" altLang="ko-KR" b="1" dirty="0" smtClean="0">
                <a:ea typeface="Roboto Light" pitchFamily="2" charset="0"/>
                <a:cs typeface="Roboto Condensed Regular"/>
              </a:rPr>
              <a:t>Quarterly Dividend Policy</a:t>
            </a:r>
          </a:p>
          <a:p>
            <a:pPr marL="457200" indent="-457200" defTabSz="1219170" latinLnBrk="1">
              <a:buClr>
                <a:schemeClr val="tx1"/>
              </a:buClr>
              <a:buFont typeface="Arial" charset="0"/>
              <a:buChar char="•"/>
              <a:defRPr/>
            </a:pPr>
            <a:r>
              <a:rPr lang="en-SG" altLang="ko-KR" b="1" dirty="0" smtClean="0">
                <a:ea typeface="Roboto Light" pitchFamily="2" charset="0"/>
                <a:cs typeface="Roboto Condensed Regular"/>
              </a:rPr>
              <a:t>Redemption Options</a:t>
            </a:r>
          </a:p>
          <a:p>
            <a:pPr marL="457200" indent="-457200" defTabSz="1219170" latinLnBrk="1">
              <a:buClr>
                <a:schemeClr val="tx1"/>
              </a:buClr>
              <a:buFont typeface="Arial" charset="0"/>
              <a:buChar char="•"/>
              <a:defRPr/>
            </a:pPr>
            <a:endParaRPr lang="en-SG" altLang="ko-KR" b="1" dirty="0" smtClean="0">
              <a:ea typeface="Roboto Light" pitchFamily="2" charset="0"/>
              <a:cs typeface="Roboto Condensed Regular"/>
            </a:endParaRPr>
          </a:p>
          <a:p>
            <a:pPr defTabSz="1219170" latinLnBrk="1">
              <a:buClr>
                <a:schemeClr val="tx1"/>
              </a:buClr>
              <a:defRPr/>
            </a:pPr>
            <a:r>
              <a:rPr lang="en-SG" altLang="ko-KR" b="1" dirty="0" smtClean="0">
                <a:ea typeface="Roboto Light" pitchFamily="2" charset="0"/>
                <a:cs typeface="Roboto Condensed Regular"/>
              </a:rPr>
              <a:t> </a:t>
            </a:r>
            <a:endParaRPr lang="en-US" altLang="ko-KR" dirty="0" smtClean="0">
              <a:ea typeface="Roboto Light" pitchFamily="2" charset="0"/>
              <a:cs typeface="Roboto Condensed Regular"/>
            </a:endParaRPr>
          </a:p>
          <a:p>
            <a:endParaRPr lang="en-US" dirty="0"/>
          </a:p>
        </p:txBody>
      </p:sp>
    </p:spTree>
    <p:extLst>
      <p:ext uri="{BB962C8B-B14F-4D97-AF65-F5344CB8AC3E}">
        <p14:creationId xmlns:p14="http://schemas.microsoft.com/office/powerpoint/2010/main" val="146979692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04800"/>
            <a:ext cx="6508377" cy="1143000"/>
          </a:xfrm>
        </p:spPr>
        <p:txBody>
          <a:bodyPr/>
          <a:lstStyle/>
          <a:p>
            <a:r>
              <a:rPr lang="en-US" sz="4000" b="1" dirty="0" smtClean="0"/>
              <a:t>Token Distribution Pattern</a:t>
            </a:r>
            <a:endParaRPr lang="en-US" sz="4000" b="1" dirty="0"/>
          </a:p>
        </p:txBody>
      </p:sp>
      <p:pic>
        <p:nvPicPr>
          <p:cNvPr id="4" name="Content Placeholder 3" descr="BTR logo with tag.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252" t="9782" r="10075" b="14633"/>
          <a:stretch/>
        </p:blipFill>
        <p:spPr>
          <a:xfrm>
            <a:off x="7338071" y="383663"/>
            <a:ext cx="1405776" cy="1402359"/>
          </a:xfrm>
        </p:spPr>
      </p:pic>
      <p:sp>
        <p:nvSpPr>
          <p:cNvPr id="8" name="TextBox 7"/>
          <p:cNvSpPr txBox="1"/>
          <p:nvPr/>
        </p:nvSpPr>
        <p:spPr>
          <a:xfrm>
            <a:off x="180923" y="1550964"/>
            <a:ext cx="7473939" cy="1477328"/>
          </a:xfrm>
          <a:prstGeom prst="rect">
            <a:avLst/>
          </a:prstGeom>
          <a:noFill/>
        </p:spPr>
        <p:txBody>
          <a:bodyPr wrap="square" rtlCol="0">
            <a:spAutoFit/>
          </a:bodyPr>
          <a:lstStyle/>
          <a:p>
            <a:r>
              <a:rPr lang="en-US" b="1" dirty="0" smtClean="0"/>
              <a:t>Total no. of </a:t>
            </a:r>
            <a:r>
              <a:rPr lang="en-US" b="1" dirty="0" smtClean="0"/>
              <a:t>Pre mined BTR is 550,000,000. This is locked limited supply. </a:t>
            </a:r>
            <a:r>
              <a:rPr lang="en-US" b="1" dirty="0" smtClean="0"/>
              <a:t>We </a:t>
            </a:r>
            <a:r>
              <a:rPr lang="en-US" b="1" dirty="0" smtClean="0"/>
              <a:t>have planned to distribute Bitether in very unique pattern as follow:</a:t>
            </a:r>
          </a:p>
          <a:p>
            <a:pPr defTabSz="1219170" latinLnBrk="1">
              <a:buClr>
                <a:schemeClr val="tx1"/>
              </a:buClr>
              <a:defRPr/>
            </a:pPr>
            <a:r>
              <a:rPr lang="en-SG" altLang="ko-KR" b="1" dirty="0" smtClean="0">
                <a:ea typeface="Roboto Light" pitchFamily="2" charset="0"/>
                <a:cs typeface="Roboto Condensed Regular"/>
              </a:rPr>
              <a:t> </a:t>
            </a:r>
            <a:endParaRPr lang="en-US" altLang="ko-KR" dirty="0">
              <a:ea typeface="Roboto Light" pitchFamily="2" charset="0"/>
              <a:cs typeface="Roboto Condensed Regular"/>
            </a:endParaRPr>
          </a:p>
          <a:p>
            <a:endParaRPr lang="en-US" dirty="0"/>
          </a:p>
        </p:txBody>
      </p:sp>
      <p:graphicFrame>
        <p:nvGraphicFramePr>
          <p:cNvPr id="3" name="Chart 2"/>
          <p:cNvGraphicFramePr/>
          <p:nvPr>
            <p:extLst>
              <p:ext uri="{D42A27DB-BD31-4B8C-83A1-F6EECF244321}">
                <p14:modId xmlns:p14="http://schemas.microsoft.com/office/powerpoint/2010/main" val="2414974215"/>
              </p:ext>
            </p:extLst>
          </p:nvPr>
        </p:nvGraphicFramePr>
        <p:xfrm>
          <a:off x="1797034" y="2891134"/>
          <a:ext cx="6487405" cy="364769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8217563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Token Distribution </a:t>
            </a:r>
            <a:r>
              <a:rPr lang="en-US" sz="4000" b="1" dirty="0" smtClean="0"/>
              <a:t>Pattern</a:t>
            </a:r>
            <a:endParaRPr lang="en-US" sz="4000" b="1" dirty="0"/>
          </a:p>
        </p:txBody>
      </p:sp>
      <p:pic>
        <p:nvPicPr>
          <p:cNvPr id="4" name="Content Placeholder 3" descr="BTR logo with tag.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252" t="9782" r="10075" b="14633"/>
          <a:stretch/>
        </p:blipFill>
        <p:spPr>
          <a:xfrm>
            <a:off x="7338071" y="383663"/>
            <a:ext cx="1405776" cy="1402359"/>
          </a:xfrm>
        </p:spPr>
      </p:pic>
      <p:sp>
        <p:nvSpPr>
          <p:cNvPr id="8" name="TextBox 7"/>
          <p:cNvSpPr txBox="1"/>
          <p:nvPr/>
        </p:nvSpPr>
        <p:spPr>
          <a:xfrm>
            <a:off x="714323" y="2447514"/>
            <a:ext cx="7473939" cy="646331"/>
          </a:xfrm>
          <a:prstGeom prst="rect">
            <a:avLst/>
          </a:prstGeom>
          <a:noFill/>
        </p:spPr>
        <p:txBody>
          <a:bodyPr wrap="square" rtlCol="0">
            <a:spAutoFit/>
          </a:bodyPr>
          <a:lstStyle/>
          <a:p>
            <a:pPr defTabSz="1219170" latinLnBrk="1">
              <a:buClr>
                <a:schemeClr val="tx1"/>
              </a:buClr>
              <a:defRPr/>
            </a:pPr>
            <a:r>
              <a:rPr lang="en-SG" altLang="ko-KR" b="1" dirty="0" smtClean="0">
                <a:ea typeface="Roboto Light" pitchFamily="2" charset="0"/>
                <a:cs typeface="Roboto Condensed Regular"/>
              </a:rPr>
              <a:t> </a:t>
            </a:r>
            <a:endParaRPr lang="en-US" altLang="ko-KR" dirty="0">
              <a:ea typeface="Roboto Light" pitchFamily="2" charset="0"/>
              <a:cs typeface="Roboto Condensed Regular"/>
            </a:endParaRPr>
          </a:p>
          <a:p>
            <a:endParaRPr lang="en-US" dirty="0"/>
          </a:p>
        </p:txBody>
      </p:sp>
      <p:graphicFrame>
        <p:nvGraphicFramePr>
          <p:cNvPr id="3" name="Chart 2"/>
          <p:cNvGraphicFramePr/>
          <p:nvPr>
            <p:extLst>
              <p:ext uri="{D42A27DB-BD31-4B8C-83A1-F6EECF244321}">
                <p14:modId xmlns:p14="http://schemas.microsoft.com/office/powerpoint/2010/main" val="1825681208"/>
              </p:ext>
            </p:extLst>
          </p:nvPr>
        </p:nvGraphicFramePr>
        <p:xfrm>
          <a:off x="1524000" y="2153560"/>
          <a:ext cx="6096000"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8217563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187" y="914400"/>
            <a:ext cx="6749390" cy="1143000"/>
          </a:xfrm>
        </p:spPr>
        <p:txBody>
          <a:bodyPr/>
          <a:lstStyle/>
          <a:p>
            <a:r>
              <a:rPr lang="en-US" sz="4000" b="1" dirty="0" smtClean="0"/>
              <a:t>ICO (103,125,000 BTR) Distribution </a:t>
            </a:r>
            <a:endParaRPr lang="en-US" sz="4000" b="1" dirty="0"/>
          </a:p>
        </p:txBody>
      </p:sp>
      <p:pic>
        <p:nvPicPr>
          <p:cNvPr id="4" name="Content Placeholder 3" descr="BTR logo with tag.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252" t="9782" r="10075" b="14633"/>
          <a:stretch/>
        </p:blipFill>
        <p:spPr>
          <a:xfrm>
            <a:off x="7338071" y="383663"/>
            <a:ext cx="1405776" cy="1402359"/>
          </a:xfrm>
        </p:spPr>
      </p:pic>
      <p:sp>
        <p:nvSpPr>
          <p:cNvPr id="8" name="TextBox 7"/>
          <p:cNvSpPr txBox="1"/>
          <p:nvPr/>
        </p:nvSpPr>
        <p:spPr>
          <a:xfrm>
            <a:off x="322486" y="2422703"/>
            <a:ext cx="7473939" cy="646331"/>
          </a:xfrm>
          <a:prstGeom prst="rect">
            <a:avLst/>
          </a:prstGeom>
          <a:noFill/>
        </p:spPr>
        <p:txBody>
          <a:bodyPr wrap="square" rtlCol="0">
            <a:spAutoFit/>
          </a:bodyPr>
          <a:lstStyle/>
          <a:p>
            <a:r>
              <a:rPr lang="en-US" altLang="ko-KR" b="1" dirty="0" smtClean="0">
                <a:ea typeface="Roboto Light" pitchFamily="2" charset="0"/>
                <a:cs typeface="Roboto Condensed Regular"/>
              </a:rPr>
              <a:t>1 Cycle Distribution:</a:t>
            </a:r>
          </a:p>
          <a:p>
            <a:endParaRPr lang="en-SG" altLang="ko-KR" b="1" dirty="0">
              <a:ea typeface="Roboto Light" pitchFamily="2" charset="0"/>
              <a:cs typeface="Roboto Condensed Regular"/>
            </a:endParaRPr>
          </a:p>
        </p:txBody>
      </p:sp>
      <p:graphicFrame>
        <p:nvGraphicFramePr>
          <p:cNvPr id="3" name="Table 2"/>
          <p:cNvGraphicFramePr>
            <a:graphicFrameLocks noGrp="1"/>
          </p:cNvGraphicFramePr>
          <p:nvPr>
            <p:extLst>
              <p:ext uri="{D42A27DB-BD31-4B8C-83A1-F6EECF244321}">
                <p14:modId xmlns:p14="http://schemas.microsoft.com/office/powerpoint/2010/main" val="2647269079"/>
              </p:ext>
            </p:extLst>
          </p:nvPr>
        </p:nvGraphicFramePr>
        <p:xfrm>
          <a:off x="1524000" y="3031710"/>
          <a:ext cx="6096000" cy="222504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dirty="0" smtClean="0"/>
                        <a:t>No.</a:t>
                      </a:r>
                      <a:r>
                        <a:rPr lang="en-US" baseline="0" dirty="0" smtClean="0"/>
                        <a:t> of BTR</a:t>
                      </a:r>
                      <a:endParaRPr lang="en-US" dirty="0"/>
                    </a:p>
                  </a:txBody>
                  <a:tcPr/>
                </a:tc>
                <a:tc>
                  <a:txBody>
                    <a:bodyPr/>
                    <a:lstStyle/>
                    <a:p>
                      <a:r>
                        <a:rPr lang="en-US" dirty="0" smtClean="0"/>
                        <a:t>Duration</a:t>
                      </a:r>
                      <a:endParaRPr lang="en-US" dirty="0"/>
                    </a:p>
                  </a:txBody>
                  <a:tcPr/>
                </a:tc>
              </a:tr>
              <a:tr h="370840">
                <a:tc>
                  <a:txBody>
                    <a:bodyPr/>
                    <a:lstStyle/>
                    <a:p>
                      <a:r>
                        <a:rPr lang="en-US" dirty="0" smtClean="0"/>
                        <a:t>1,250</a:t>
                      </a:r>
                      <a:endParaRPr lang="en-US" dirty="0"/>
                    </a:p>
                  </a:txBody>
                  <a:tcPr/>
                </a:tc>
                <a:tc>
                  <a:txBody>
                    <a:bodyPr/>
                    <a:lstStyle/>
                    <a:p>
                      <a:r>
                        <a:rPr lang="en-US" dirty="0" smtClean="0"/>
                        <a:t>10 Min.</a:t>
                      </a:r>
                      <a:endParaRPr lang="en-US" dirty="0"/>
                    </a:p>
                  </a:txBody>
                  <a:tcPr/>
                </a:tc>
              </a:tr>
              <a:tr h="370840">
                <a:tc>
                  <a:txBody>
                    <a:bodyPr/>
                    <a:lstStyle/>
                    <a:p>
                      <a:r>
                        <a:rPr lang="en-US" dirty="0" smtClean="0"/>
                        <a:t>7,500</a:t>
                      </a:r>
                      <a:endParaRPr lang="en-US" dirty="0"/>
                    </a:p>
                  </a:txBody>
                  <a:tcPr/>
                </a:tc>
                <a:tc>
                  <a:txBody>
                    <a:bodyPr/>
                    <a:lstStyle/>
                    <a:p>
                      <a:r>
                        <a:rPr lang="en-US" dirty="0" smtClean="0"/>
                        <a:t>60</a:t>
                      </a:r>
                      <a:r>
                        <a:rPr lang="en-US" baseline="0" dirty="0" smtClean="0"/>
                        <a:t> Min. (1 Hour)</a:t>
                      </a:r>
                      <a:endParaRPr lang="en-US" dirty="0"/>
                    </a:p>
                  </a:txBody>
                  <a:tcPr/>
                </a:tc>
              </a:tr>
              <a:tr h="370840">
                <a:tc>
                  <a:txBody>
                    <a:bodyPr/>
                    <a:lstStyle/>
                    <a:p>
                      <a:r>
                        <a:rPr lang="en-US" dirty="0" smtClean="0"/>
                        <a:t>180,000</a:t>
                      </a:r>
                      <a:endParaRPr lang="en-US" dirty="0"/>
                    </a:p>
                  </a:txBody>
                  <a:tcPr/>
                </a:tc>
                <a:tc>
                  <a:txBody>
                    <a:bodyPr/>
                    <a:lstStyle/>
                    <a:p>
                      <a:r>
                        <a:rPr lang="en-US" dirty="0" smtClean="0"/>
                        <a:t>24 Hours (1 Day)</a:t>
                      </a:r>
                      <a:endParaRPr lang="en-US" dirty="0"/>
                    </a:p>
                  </a:txBody>
                  <a:tcPr/>
                </a:tc>
              </a:tr>
              <a:tr h="370840">
                <a:tc>
                  <a:txBody>
                    <a:bodyPr/>
                    <a:lstStyle/>
                    <a:p>
                      <a:r>
                        <a:rPr lang="en-US" dirty="0" smtClean="0"/>
                        <a:t>5,400,000</a:t>
                      </a:r>
                      <a:endParaRPr lang="en-US" dirty="0"/>
                    </a:p>
                  </a:txBody>
                  <a:tcPr/>
                </a:tc>
                <a:tc>
                  <a:txBody>
                    <a:bodyPr/>
                    <a:lstStyle/>
                    <a:p>
                      <a:r>
                        <a:rPr lang="en-US" dirty="0" smtClean="0"/>
                        <a:t>30 Days</a:t>
                      </a:r>
                      <a:r>
                        <a:rPr lang="en-US" baseline="0" dirty="0" smtClean="0"/>
                        <a:t> (1 Month)</a:t>
                      </a:r>
                      <a:endParaRPr lang="en-US" dirty="0"/>
                    </a:p>
                  </a:txBody>
                  <a:tcPr/>
                </a:tc>
              </a:tr>
              <a:tr h="370840">
                <a:tc>
                  <a:txBody>
                    <a:bodyPr/>
                    <a:lstStyle/>
                    <a:p>
                      <a:r>
                        <a:rPr lang="en-US" dirty="0" smtClean="0"/>
                        <a:t>48,600,000</a:t>
                      </a:r>
                      <a:endParaRPr lang="en-US" dirty="0"/>
                    </a:p>
                  </a:txBody>
                  <a:tcPr/>
                </a:tc>
                <a:tc>
                  <a:txBody>
                    <a:bodyPr/>
                    <a:lstStyle/>
                    <a:p>
                      <a:r>
                        <a:rPr lang="en-US" dirty="0" smtClean="0"/>
                        <a:t>9 Months (1 Cycle)</a:t>
                      </a:r>
                    </a:p>
                  </a:txBody>
                  <a:tcPr/>
                </a:tc>
              </a:tr>
            </a:tbl>
          </a:graphicData>
        </a:graphic>
      </p:graphicFrame>
      <p:sp>
        <p:nvSpPr>
          <p:cNvPr id="6" name="TextBox 5"/>
          <p:cNvSpPr txBox="1"/>
          <p:nvPr/>
        </p:nvSpPr>
        <p:spPr>
          <a:xfrm>
            <a:off x="216187" y="5747738"/>
            <a:ext cx="7823237" cy="923330"/>
          </a:xfrm>
          <a:prstGeom prst="rect">
            <a:avLst/>
          </a:prstGeom>
          <a:noFill/>
        </p:spPr>
        <p:txBody>
          <a:bodyPr wrap="square" rtlCol="0">
            <a:spAutoFit/>
          </a:bodyPr>
          <a:lstStyle/>
          <a:p>
            <a:pPr marL="285750" indent="-285750">
              <a:buFont typeface="Arial"/>
              <a:buChar char="•"/>
            </a:pPr>
            <a:r>
              <a:rPr lang="en-US" altLang="ko-KR" b="1" dirty="0" smtClean="0">
                <a:ea typeface="Roboto Light" pitchFamily="2" charset="0"/>
                <a:cs typeface="Roboto Condensed Regular"/>
              </a:rPr>
              <a:t>After completing Every Cycle, the issuance of BTR will be halved..</a:t>
            </a:r>
          </a:p>
          <a:p>
            <a:pPr marL="285750" indent="-285750">
              <a:buFont typeface="Arial"/>
              <a:buChar char="•"/>
            </a:pPr>
            <a:r>
              <a:rPr lang="en-US" altLang="ko-KR" b="1" dirty="0" smtClean="0">
                <a:ea typeface="Roboto Light" pitchFamily="2" charset="0"/>
                <a:cs typeface="Roboto Condensed Regular"/>
              </a:rPr>
              <a:t>This Issuance will be finished in 34 cycles i.e. 25 years and 6 Months.</a:t>
            </a:r>
            <a:endParaRPr lang="en-SG" altLang="ko-KR" b="1" dirty="0">
              <a:ea typeface="Roboto Light" pitchFamily="2" charset="0"/>
              <a:cs typeface="Roboto Condensed Regular"/>
            </a:endParaRPr>
          </a:p>
        </p:txBody>
      </p:sp>
    </p:spTree>
    <p:extLst>
      <p:ext uri="{BB962C8B-B14F-4D97-AF65-F5344CB8AC3E}">
        <p14:creationId xmlns:p14="http://schemas.microsoft.com/office/powerpoint/2010/main" val="328217563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793</TotalTime>
  <Words>1239</Words>
  <Application>Microsoft Macintosh PowerPoint</Application>
  <PresentationFormat>On-screen Show (4:3)</PresentationFormat>
  <Paragraphs>218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Plaza</vt:lpstr>
      <vt:lpstr>Bitether (BTR)</vt:lpstr>
      <vt:lpstr>What is Bitether (BTR)?</vt:lpstr>
      <vt:lpstr>About MAK International</vt:lpstr>
      <vt:lpstr>Mission</vt:lpstr>
      <vt:lpstr>Vision</vt:lpstr>
      <vt:lpstr>About ICO</vt:lpstr>
      <vt:lpstr>Token Distribution Pattern</vt:lpstr>
      <vt:lpstr>Token Distribution Pattern</vt:lpstr>
      <vt:lpstr>ICO (103,125,000 BTR) Distribution </vt:lpstr>
      <vt:lpstr>ICO Phases</vt:lpstr>
      <vt:lpstr>Investment Bonus </vt:lpstr>
      <vt:lpstr>Listing of BTR</vt:lpstr>
      <vt:lpstr>Listing of BTR</vt:lpstr>
      <vt:lpstr>Fund Utilization (Back up)</vt:lpstr>
      <vt:lpstr>Quarterly Dividend Policy</vt:lpstr>
      <vt:lpstr>Redemption Options</vt:lpstr>
      <vt:lpstr>What we accept for BTR</vt:lpstr>
      <vt:lpstr>Where to get BTR?</vt:lpstr>
      <vt:lpstr>Mobile App </vt:lpstr>
      <vt:lpstr>Referral Bonus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Apple</dc:creator>
  <cp:lastModifiedBy>Apple</cp:lastModifiedBy>
  <cp:revision>42</cp:revision>
  <dcterms:created xsi:type="dcterms:W3CDTF">2017-09-05T18:29:21Z</dcterms:created>
  <dcterms:modified xsi:type="dcterms:W3CDTF">2017-09-16T19:33:10Z</dcterms:modified>
</cp:coreProperties>
</file>